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4869" r:id="rId5"/>
    <p:sldId id="264891" r:id="rId6"/>
    <p:sldId id="264892" r:id="rId7"/>
    <p:sldId id="264893" r:id="rId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 page" id="{0C4ED9A1-1332-40C9-AA28-2692F80AA70D}">
          <p14:sldIdLst>
            <p14:sldId id="264869"/>
            <p14:sldId id="264891"/>
            <p14:sldId id="264892"/>
            <p14:sldId id="2648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mmy Davis-Smith" initials="CD" lastIdx="1" clrIdx="0">
    <p:extLst>
      <p:ext uri="{19B8F6BF-5375-455C-9EA6-DF929625EA0E}">
        <p15:presenceInfo xmlns:p15="http://schemas.microsoft.com/office/powerpoint/2012/main" userId="S::cdavissmith@mines.edu::d6e1f5a5-975c-496e-b39f-4db8008f078f" providerId="AD"/>
      </p:ext>
    </p:extLst>
  </p:cmAuthor>
  <p:cmAuthor id="2" name="Kirsten Volpi" initials="KV" lastIdx="5" clrIdx="1">
    <p:extLst>
      <p:ext uri="{19B8F6BF-5375-455C-9EA6-DF929625EA0E}">
        <p15:presenceInfo xmlns:p15="http://schemas.microsoft.com/office/powerpoint/2012/main" userId="S::kvolpi@mines.edu::b326a837-d653-47ed-bf0b-f41598fdc0bb" providerId="AD"/>
      </p:ext>
    </p:extLst>
  </p:cmAuthor>
  <p:cmAuthor id="3" name="Tammy Srom" initials="TS" lastIdx="10" clrIdx="2">
    <p:extLst>
      <p:ext uri="{19B8F6BF-5375-455C-9EA6-DF929625EA0E}">
        <p15:presenceInfo xmlns:p15="http://schemas.microsoft.com/office/powerpoint/2012/main" userId="S::tsrom@collaborativesolutions.com::bac52ac3-446d-4158-992c-cfc86bd31b09" providerId="AD"/>
      </p:ext>
    </p:extLst>
  </p:cmAuthor>
  <p:cmAuthor id="4" name="Vanessa Rael" initials="VR" lastIdx="4" clrIdx="3">
    <p:extLst>
      <p:ext uri="{19B8F6BF-5375-455C-9EA6-DF929625EA0E}">
        <p15:presenceInfo xmlns:p15="http://schemas.microsoft.com/office/powerpoint/2012/main" userId="S::vrael_mines.edu#ext#@collaborativesolutionsllc.onmicrosoft.com::68484f9d-2414-4b26-a01b-1764fc352ce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B40C"/>
    <a:srgbClr val="D2492A"/>
    <a:srgbClr val="263F6A"/>
    <a:srgbClr val="92A2BD"/>
    <a:srgbClr val="B2B4B3"/>
    <a:srgbClr val="DD5F36"/>
    <a:srgbClr val="8B8D8E"/>
    <a:srgbClr val="21314D"/>
    <a:srgbClr val="CED5DD"/>
    <a:srgbClr val="4882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84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4DD5C9C-88A3-CA43-B162-DCC4E1E4BE7D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B5FE5E8-0999-F94A-9937-3F8545B10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10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88169E94-BC2C-4FA4-9E06-F7C155AA0C72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22A6EBA-EAC9-415C-8E12-8BD4C0D6C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45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Carla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2A6EBA-EAC9-415C-8E12-8BD4C0D6C0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70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Carla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2A6EBA-EAC9-415C-8E12-8BD4C0D6C0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113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Carla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2A6EBA-EAC9-415C-8E12-8BD4C0D6C0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155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183085"/>
            <a:ext cx="12192000" cy="666206"/>
          </a:xfrm>
          <a:prstGeom prst="rect">
            <a:avLst/>
          </a:prstGeom>
          <a:solidFill>
            <a:srgbClr val="21314D"/>
          </a:solidFill>
          <a:ln>
            <a:solidFill>
              <a:srgbClr val="213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20878" y="3287006"/>
            <a:ext cx="911199" cy="0"/>
          </a:xfrm>
          <a:prstGeom prst="line">
            <a:avLst/>
          </a:prstGeom>
          <a:ln w="28575">
            <a:solidFill>
              <a:srgbClr val="D249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371" y="3737295"/>
            <a:ext cx="9144000" cy="1655762"/>
          </a:xfrm>
        </p:spPr>
        <p:txBody>
          <a:bodyPr/>
          <a:lstStyle>
            <a:lvl1pPr marL="0" indent="0">
              <a:buNone/>
              <a:defRPr b="0" i="0">
                <a:solidFill>
                  <a:srgbClr val="21314D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>
                <a:solidFill>
                  <a:schemeClr val="bg1"/>
                </a:solidFill>
              </a:rPr>
              <a:t>Date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395371" y="2243579"/>
            <a:ext cx="10803672" cy="719056"/>
          </a:xfrm>
        </p:spPr>
        <p:txBody>
          <a:bodyPr>
            <a:normAutofit/>
          </a:bodyPr>
          <a:lstStyle>
            <a:lvl1pPr>
              <a:defRPr b="1" i="0">
                <a:solidFill>
                  <a:srgbClr val="263F6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sz="5400">
                <a:solidFill>
                  <a:schemeClr val="bg1"/>
                </a:solidFill>
              </a:rPr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8E7ABF0-DEE6-F34C-98A7-7FC5808DF58A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9132" y="6373243"/>
            <a:ext cx="318413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0832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21314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-9728" y="6265545"/>
            <a:ext cx="12201728" cy="592455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530F95D-C0F7-B448-B59E-D27295E0C7A5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67156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/>
          </a:p>
          <a:p>
            <a:pPr algn="r"/>
            <a:fld id="{FAA3E255-DCE9-1E4B-905B-DD6A887BD484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01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0048" y="-10049"/>
            <a:ext cx="5183189" cy="6943412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0058" y="472281"/>
            <a:ext cx="3932237" cy="1600200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Copy goes here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9" y="-17416"/>
            <a:ext cx="7008812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0058" y="2072481"/>
            <a:ext cx="3932237" cy="3811588"/>
          </a:xfrm>
        </p:spPr>
        <p:txBody>
          <a:bodyPr>
            <a:normAutofit/>
          </a:bodyPr>
          <a:lstStyle>
            <a:lvl1pPr marL="457189" indent="-457189">
              <a:buFont typeface="Arial" charset="0"/>
              <a:buChar char="•"/>
              <a:defRPr sz="2800">
                <a:solidFill>
                  <a:schemeClr val="bg1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Supporting text goes here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01F5E0A-84A7-2F4C-A9C5-069A0CC392D2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7156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21314D"/>
                </a:solidFill>
              </a:defRPr>
            </a:lvl1pPr>
          </a:lstStyle>
          <a:p>
            <a:pPr algn="r"/>
            <a:endParaRPr lang="en-US"/>
          </a:p>
          <a:p>
            <a:pPr algn="r"/>
            <a:fld id="{FAA3E255-DCE9-1E4B-905B-DD6A887BD484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66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1314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0048" y="6265545"/>
            <a:ext cx="12202048" cy="601701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2467B4F-5A8F-3845-8B30-98B83A0003A1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67156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/>
          </a:p>
          <a:p>
            <a:pPr algn="r"/>
            <a:fld id="{FAA3E255-DCE9-1E4B-905B-DD6A887BD484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38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>
            <a:lvl1pPr>
              <a:defRPr>
                <a:solidFill>
                  <a:srgbClr val="21314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0048" y="6265545"/>
            <a:ext cx="12202048" cy="601701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06899B-D311-B446-8DBB-7D61E82846C1}"/>
              </a:ext>
            </a:extLst>
          </p:cNvPr>
          <p:cNvSpPr txBox="1"/>
          <p:nvPr userDrawn="1"/>
        </p:nvSpPr>
        <p:spPr>
          <a:xfrm>
            <a:off x="7478040" y="6407207"/>
            <a:ext cx="448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i="0">
                <a:solidFill>
                  <a:schemeClr val="bg1"/>
                </a:solidFill>
                <a:latin typeface="Gotham" charset="0"/>
                <a:ea typeface="Gotham" charset="0"/>
                <a:cs typeface="Gotham" charset="0"/>
              </a:rPr>
              <a:t>MINES</a:t>
            </a:r>
            <a:r>
              <a:rPr lang="en-US" sz="1800" b="1" i="0">
                <a:solidFill>
                  <a:srgbClr val="D2492A"/>
                </a:solidFill>
                <a:latin typeface="Gotham" charset="0"/>
                <a:ea typeface="Gotham" charset="0"/>
                <a:cs typeface="Gotham" charset="0"/>
              </a:rPr>
              <a:t>.</a:t>
            </a:r>
            <a:r>
              <a:rPr lang="en-US" sz="1800" b="0" i="0">
                <a:solidFill>
                  <a:srgbClr val="92A2BD"/>
                </a:solidFill>
                <a:latin typeface="Gotham Book" charset="0"/>
                <a:ea typeface="Gotham Book" charset="0"/>
                <a:cs typeface="Gotham Book" charset="0"/>
              </a:rPr>
              <a:t>EDU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4CB1FB3-2557-BB46-9386-C66D040E875F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81484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4C2BC71D-0003-024E-9F29-71C949747F4A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0" y="6354919"/>
            <a:ext cx="3200400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1" y="1709740"/>
            <a:ext cx="10515600" cy="2852737"/>
          </a:xfrm>
        </p:spPr>
        <p:txBody>
          <a:bodyPr anchor="b">
            <a:normAutofit/>
          </a:bodyPr>
          <a:lstStyle>
            <a:lvl1pPr>
              <a:defRPr sz="4400" b="1" i="0">
                <a:solidFill>
                  <a:srgbClr val="263F6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Section header goes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 b="0" i="0">
                <a:solidFill>
                  <a:srgbClr val="92A2BD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Section subhead goes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7156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21314D"/>
                </a:solidFill>
              </a:defRPr>
            </a:lvl1pPr>
          </a:lstStyle>
          <a:p>
            <a:pPr algn="r"/>
            <a:endParaRPr lang="en-US"/>
          </a:p>
          <a:p>
            <a:pPr algn="r"/>
            <a:fld id="{FAA3E255-DCE9-1E4B-905B-DD6A887BD484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6183085"/>
            <a:ext cx="12192000" cy="666206"/>
          </a:xfrm>
          <a:prstGeom prst="rect">
            <a:avLst/>
          </a:prstGeom>
          <a:solidFill>
            <a:srgbClr val="21314D"/>
          </a:solidFill>
          <a:ln>
            <a:solidFill>
              <a:srgbClr val="213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8E7ABF0-DEE6-F34C-98A7-7FC5808DF58A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9132" y="6373243"/>
            <a:ext cx="318413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93687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1314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-9728" y="6265545"/>
            <a:ext cx="12201728" cy="601701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3C7278D-9F84-1645-9C4A-4B5FD9D68954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7156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pPr algn="r"/>
            <a:endParaRPr lang="en-US"/>
          </a:p>
          <a:p>
            <a:pPr algn="r"/>
            <a:fld id="{FAA3E255-DCE9-1E4B-905B-DD6A887BD484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3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1314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45326"/>
            <a:ext cx="5181600" cy="49316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45326"/>
            <a:ext cx="5181600" cy="49316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9728" y="6265545"/>
            <a:ext cx="12201728" cy="592455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A977242-14B3-B24E-8B0C-44E4362EFCBD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67156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/>
          </a:p>
          <a:p>
            <a:pPr algn="r"/>
            <a:fld id="{FAA3E255-DCE9-1E4B-905B-DD6A887BD484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51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001892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1886766"/>
            <a:ext cx="5157787" cy="40263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001892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1886766"/>
            <a:ext cx="5183188" cy="40263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9728" y="6265545"/>
            <a:ext cx="12201728" cy="592455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2B57081-B141-9B4E-9482-F401745054EE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67156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/>
          </a:p>
          <a:p>
            <a:pPr algn="r"/>
            <a:fld id="{FAA3E255-DCE9-1E4B-905B-DD6A887BD484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838200" y="208373"/>
            <a:ext cx="10515600" cy="732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1879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1314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9728" y="6265545"/>
            <a:ext cx="12201728" cy="592455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3F1F743-16CE-3043-9E24-77715B0645DA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67156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/>
          </a:p>
          <a:p>
            <a:pPr algn="r"/>
            <a:fld id="{FAA3E255-DCE9-1E4B-905B-DD6A887BD484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90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Title 2"/>
          <p:cNvSpPr txBox="1">
            <a:spLocks/>
          </p:cNvSpPr>
          <p:nvPr userDrawn="1"/>
        </p:nvSpPr>
        <p:spPr>
          <a:xfrm>
            <a:off x="838202" y="5746528"/>
            <a:ext cx="13016751" cy="779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rgbClr val="21314D"/>
                </a:solidFill>
                <a:latin typeface="Gotham Medium" charset="0"/>
                <a:ea typeface="Gotham Medium" charset="0"/>
                <a:cs typeface="Gotham Medium" charset="0"/>
              </a:defRPr>
            </a:lvl1pPr>
          </a:lstStyle>
          <a:p>
            <a:r>
              <a:rPr lang="en-US" sz="4400" b="1" i="0">
                <a:latin typeface="Arial" panose="020B0604020202020204" pitchFamily="34" charset="0"/>
                <a:cs typeface="Arial" panose="020B0604020202020204" pitchFamily="34" charset="0"/>
              </a:rPr>
              <a:t>Headline Copy Goes Here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"/>
          </p:nvPr>
        </p:nvSpPr>
        <p:spPr>
          <a:xfrm>
            <a:off x="0" y="1"/>
            <a:ext cx="12192000" cy="557703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7156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21314D"/>
                </a:solidFill>
              </a:defRPr>
            </a:lvl1pPr>
          </a:lstStyle>
          <a:p>
            <a:pPr algn="r"/>
            <a:endParaRPr lang="en-US"/>
          </a:p>
          <a:p>
            <a:pPr algn="r"/>
            <a:fld id="{FAA3E255-DCE9-1E4B-905B-DD6A887BD484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95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10048" y="-10048"/>
            <a:ext cx="12202048" cy="6868048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screen">
            <a:alphaModFix amt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085" y="552941"/>
            <a:ext cx="10356915" cy="5825765"/>
          </a:xfrm>
          <a:prstGeom prst="rect">
            <a:avLst/>
          </a:prstGeom>
        </p:spPr>
      </p:pic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46399" y="2531096"/>
            <a:ext cx="9144000" cy="1655762"/>
          </a:xfrm>
        </p:spPr>
        <p:txBody>
          <a:bodyPr>
            <a:normAutofit/>
          </a:bodyPr>
          <a:lstStyle>
            <a:lvl1pPr marL="0" indent="0">
              <a:buNone/>
              <a:defRPr sz="4000" b="1" i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>
                <a:solidFill>
                  <a:schemeClr val="bg1"/>
                </a:solidFill>
              </a:rPr>
              <a:t>“Quote goes here.”</a:t>
            </a:r>
          </a:p>
        </p:txBody>
      </p:sp>
    </p:spTree>
    <p:extLst>
      <p:ext uri="{BB962C8B-B14F-4D97-AF65-F5344CB8AC3E}">
        <p14:creationId xmlns:p14="http://schemas.microsoft.com/office/powerpoint/2010/main" val="224394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7060252" y="982464"/>
            <a:ext cx="4862405" cy="179408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060253" y="3052261"/>
            <a:ext cx="4862404" cy="19759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0"/>
          </p:nvPr>
        </p:nvSpPr>
        <p:spPr>
          <a:xfrm>
            <a:off x="0" y="3"/>
            <a:ext cx="6890995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7156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21314D"/>
                </a:solidFill>
              </a:defRPr>
            </a:lvl1pPr>
          </a:lstStyle>
          <a:p>
            <a:pPr algn="r"/>
            <a:endParaRPr lang="en-US"/>
          </a:p>
          <a:p>
            <a:pPr algn="r"/>
            <a:fld id="{FAA3E255-DCE9-1E4B-905B-DD6A887BD484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6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08373"/>
            <a:ext cx="10515600" cy="732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14994"/>
            <a:ext cx="10515600" cy="48619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7156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pPr algn="r"/>
            <a:endParaRPr lang="en-US"/>
          </a:p>
          <a:p>
            <a:pPr algn="r"/>
            <a:fld id="{FAA3E255-DCE9-1E4B-905B-DD6A887BD484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47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61" r:id="rId8"/>
    <p:sldLayoutId id="2147483660" r:id="rId9"/>
    <p:sldLayoutId id="2147483656" r:id="rId10"/>
    <p:sldLayoutId id="2147483657" r:id="rId11"/>
    <p:sldLayoutId id="2147483658" r:id="rId12"/>
    <p:sldLayoutId id="2147483659" r:id="rId13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21314D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rgbClr val="21314D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b="0" i="0" kern="1200">
          <a:solidFill>
            <a:srgbClr val="21314D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Calibri Light" panose="020F0302020204030204" pitchFamily="34" charset="0"/>
        <a:buChar char="‒"/>
        <a:defRPr sz="2000" b="0" i="0" kern="1200">
          <a:solidFill>
            <a:srgbClr val="21314D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rgbClr val="21314D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b="0" i="0" kern="1200">
          <a:solidFill>
            <a:srgbClr val="21314D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impl.workday.com/mines4/d/home.htmld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A419F57-5A13-47E5-ADBD-C9A37670A0C1}"/>
              </a:ext>
            </a:extLst>
          </p:cNvPr>
          <p:cNvSpPr txBox="1"/>
          <p:nvPr/>
        </p:nvSpPr>
        <p:spPr>
          <a:xfrm>
            <a:off x="5265939" y="6322380"/>
            <a:ext cx="550415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Mary Schwab</a:t>
            </a:r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E8EC447-46EF-431D-9032-2FC62B426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287312" cy="6257207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6F0828C0-DDED-425F-BA8D-5882948C3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2642" y="0"/>
            <a:ext cx="5220016" cy="1171852"/>
          </a:xfrm>
        </p:spPr>
        <p:txBody>
          <a:bodyPr>
            <a:normAutofit/>
          </a:bodyPr>
          <a:lstStyle/>
          <a:p>
            <a:r>
              <a:rPr lang="en-US"/>
              <a:t>OneCard Expenses</a:t>
            </a:r>
          </a:p>
        </p:txBody>
      </p:sp>
      <p:sp>
        <p:nvSpPr>
          <p:cNvPr id="10" name="Content Placeholder 19">
            <a:extLst>
              <a:ext uri="{FF2B5EF4-FFF2-40B4-BE49-F238E27FC236}">
                <a16:creationId xmlns:a16="http://schemas.microsoft.com/office/drawing/2014/main" id="{C80611D7-A533-466C-BE05-63C9C973C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3764" y="1083076"/>
            <a:ext cx="5220015" cy="3302493"/>
          </a:xfrm>
        </p:spPr>
        <p:txBody>
          <a:bodyPr>
            <a:normAutofit/>
          </a:bodyPr>
          <a:lstStyle/>
          <a:p>
            <a:r>
              <a:rPr lang="en-US" sz="1600" dirty="0"/>
              <a:t>One Card Request &amp; Assistance Remains the Same</a:t>
            </a:r>
          </a:p>
          <a:p>
            <a:r>
              <a:rPr lang="en-US" sz="1600" dirty="0"/>
              <a:t>Please Visit the MAPS Website for Requesting, Adjustments &amp; Issues with the One Card.</a:t>
            </a:r>
          </a:p>
          <a:p>
            <a:r>
              <a:rPr lang="en-US" sz="1600" dirty="0"/>
              <a:t>Contact Credit Administrator or Maps Office via Email, Teams or Phone for Any Help or Questions concerning to the One Card.</a:t>
            </a:r>
          </a:p>
          <a:p>
            <a:r>
              <a:rPr lang="en-US" sz="1600" dirty="0"/>
              <a:t>Only Reconciling Expenses Will Move From Chrome River to </a:t>
            </a:r>
            <a:r>
              <a:rPr lang="en-US" sz="1600" dirty="0" err="1"/>
              <a:t>WorkDay</a:t>
            </a:r>
            <a:r>
              <a:rPr lang="en-US" sz="1600" dirty="0"/>
              <a:t>.</a:t>
            </a:r>
          </a:p>
          <a:p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961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4E42B-0824-46BA-84ED-DEECD7B1B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3783"/>
            <a:ext cx="10515600" cy="732153"/>
          </a:xfrm>
        </p:spPr>
        <p:txBody>
          <a:bodyPr>
            <a:normAutofit/>
          </a:bodyPr>
          <a:lstStyle/>
          <a:p>
            <a:r>
              <a:rPr lang="en-US"/>
              <a:t>Team Dynamix Expense Requests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99DDA6-072C-452C-B31A-341445DFB771}"/>
              </a:ext>
            </a:extLst>
          </p:cNvPr>
          <p:cNvSpPr txBox="1"/>
          <p:nvPr/>
        </p:nvSpPr>
        <p:spPr>
          <a:xfrm>
            <a:off x="3204839" y="5379868"/>
            <a:ext cx="5504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(Insert new screenshot)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4A03E6-D1C3-498C-ACD8-E9DD7DEABA1A}"/>
              </a:ext>
            </a:extLst>
          </p:cNvPr>
          <p:cNvSpPr txBox="1"/>
          <p:nvPr/>
        </p:nvSpPr>
        <p:spPr>
          <a:xfrm>
            <a:off x="5265939" y="6322380"/>
            <a:ext cx="550415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cs typeface="Calibri"/>
              </a:rPr>
              <a:t>Mary Schwab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D86CC58-4894-C84F-8C78-E117C22301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874" y="1014964"/>
            <a:ext cx="7569723" cy="5038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2038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4E42B-0824-46BA-84ED-DEECD7B1B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955" y="492459"/>
            <a:ext cx="10515600" cy="732153"/>
          </a:xfrm>
        </p:spPr>
        <p:txBody>
          <a:bodyPr>
            <a:normAutofit/>
          </a:bodyPr>
          <a:lstStyle/>
          <a:p>
            <a:r>
              <a:rPr lang="en-US"/>
              <a:t>Vendor payment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F2D712-F642-47A8-8BC1-1E89BE5B850C}"/>
              </a:ext>
            </a:extLst>
          </p:cNvPr>
          <p:cNvSpPr txBox="1"/>
          <p:nvPr/>
        </p:nvSpPr>
        <p:spPr>
          <a:xfrm>
            <a:off x="587142" y="1392597"/>
            <a:ext cx="90717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Steps still need to be taken: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Submission  remains in TDX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We still need the W9 for processing payments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Approval in TDX </a:t>
            </a:r>
          </a:p>
          <a:p>
            <a:pPr algn="ctr"/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Check runs are on Tuesdays and Fridays </a:t>
            </a:r>
          </a:p>
          <a:p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Super user access – enter vendor payments directly into WD </a:t>
            </a:r>
          </a:p>
          <a:p>
            <a:endParaRPr lang="en-US" sz="2400" dirty="0"/>
          </a:p>
          <a:p>
            <a:pPr algn="ctr"/>
            <a:r>
              <a:rPr lang="en-US" sz="2400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6133D4-4361-4EA3-9240-AF9094A6AED5}"/>
              </a:ext>
            </a:extLst>
          </p:cNvPr>
          <p:cNvSpPr txBox="1"/>
          <p:nvPr/>
        </p:nvSpPr>
        <p:spPr>
          <a:xfrm>
            <a:off x="5381442" y="6365541"/>
            <a:ext cx="5504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Mary Schwab</a:t>
            </a:r>
          </a:p>
        </p:txBody>
      </p:sp>
    </p:spTree>
    <p:extLst>
      <p:ext uri="{BB962C8B-B14F-4D97-AF65-F5344CB8AC3E}">
        <p14:creationId xmlns:p14="http://schemas.microsoft.com/office/powerpoint/2010/main" val="2111485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E9FE2-F5C4-4A97-A583-2823A0842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02C06-30DF-C891-EB8E-9070A0BA1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385" y="998016"/>
            <a:ext cx="10805161" cy="505627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Create supplier Invoices</a:t>
            </a:r>
            <a:r>
              <a:rPr lang="en-US" dirty="0"/>
              <a:t>		</a:t>
            </a:r>
            <a:r>
              <a:rPr lang="en-US" dirty="0">
                <a:hlinkClick r:id="rId2"/>
              </a:rPr>
              <a:t>Create invoice off a PO</a:t>
            </a:r>
            <a:endParaRPr lang="en-US" dirty="0"/>
          </a:p>
          <a:p>
            <a:pPr marL="227965" indent="-227965"/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227965" indent="-227965"/>
            <a:endParaRPr lang="en-US" dirty="0"/>
          </a:p>
          <a:p>
            <a:pPr marL="227965" indent="-227965"/>
            <a:endParaRPr lang="en-US" dirty="0"/>
          </a:p>
          <a:p>
            <a:pPr marL="227965" indent="-227965"/>
            <a:endParaRPr lang="en-US" dirty="0"/>
          </a:p>
          <a:p>
            <a:pPr marL="227965" indent="-227965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F96B6-1EA8-D989-00E9-661FE5CE85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endParaRPr lang="en-US"/>
          </a:p>
          <a:p>
            <a:pPr algn="r"/>
            <a:fld id="{FAA3E255-DCE9-1E4B-905B-DD6A887BD484}" type="slidenum">
              <a:rPr lang="en-US" smtClean="0"/>
              <a:pPr algn="r"/>
              <a:t>4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6D11DBC-2BB0-D66F-434C-B806956E75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303" y="1676991"/>
            <a:ext cx="5101427" cy="107898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3FD60FC-0FE0-A313-97CB-1FF3C5A22C77}"/>
              </a:ext>
            </a:extLst>
          </p:cNvPr>
          <p:cNvSpPr txBox="1"/>
          <p:nvPr/>
        </p:nvSpPr>
        <p:spPr>
          <a:xfrm>
            <a:off x="5381442" y="6365541"/>
            <a:ext cx="5504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Mary Schwab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B06BAD6-BB4C-1B4E-B2D7-F7A3CDEFE1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5714" y="1676990"/>
            <a:ext cx="5469046" cy="3015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656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ines Colors">
      <a:dk1>
        <a:srgbClr val="21314D"/>
      </a:dk1>
      <a:lt1>
        <a:srgbClr val="FFFFFF"/>
      </a:lt1>
      <a:dk2>
        <a:srgbClr val="263F6A"/>
      </a:dk2>
      <a:lt2>
        <a:srgbClr val="FFFFFF"/>
      </a:lt2>
      <a:accent1>
        <a:srgbClr val="B2B4B3"/>
      </a:accent1>
      <a:accent2>
        <a:srgbClr val="CED5DD"/>
      </a:accent2>
      <a:accent3>
        <a:srgbClr val="263F6A"/>
      </a:accent3>
      <a:accent4>
        <a:srgbClr val="D2492A"/>
      </a:accent4>
      <a:accent5>
        <a:srgbClr val="92A2BD"/>
      </a:accent5>
      <a:accent6>
        <a:srgbClr val="21314D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70C0"/>
        </a:solidFill>
        <a:ln w="47625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Mines_PPT_FA&amp;O_Template New_04232020" id="{6760D7B7-066F-48D8-A2F3-1DD77093280E}" vid="{B946C631-2A6D-466E-9476-7404928C1B1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5ef4e7a-592b-4b45-a05f-11f25d0fc17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3668E256BD714FAB4CFEC68CE44E1D" ma:contentTypeVersion="14" ma:contentTypeDescription="Create a new document." ma:contentTypeScope="" ma:versionID="3b652dbf9400617d98fe1d505316c261">
  <xsd:schema xmlns:xsd="http://www.w3.org/2001/XMLSchema" xmlns:xs="http://www.w3.org/2001/XMLSchema" xmlns:p="http://schemas.microsoft.com/office/2006/metadata/properties" xmlns:ns2="c5ef4e7a-592b-4b45-a05f-11f25d0fc173" xmlns:ns3="72b8a91f-1865-49de-a821-4b84591ec54d" targetNamespace="http://schemas.microsoft.com/office/2006/metadata/properties" ma:root="true" ma:fieldsID="cded6fba8dd99b95d6d6a56921b8502b" ns2:_="" ns3:_="">
    <xsd:import namespace="c5ef4e7a-592b-4b45-a05f-11f25d0fc173"/>
    <xsd:import namespace="72b8a91f-1865-49de-a821-4b84591ec5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ef4e7a-592b-4b45-a05f-11f25d0fc1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2892c282-ceba-42ac-8ce1-c7c398cdd3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b8a91f-1865-49de-a821-4b84591ec54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B6CD51-31B6-4BD6-95A0-8B23E69D7B01}">
  <ds:schemaRefs>
    <ds:schemaRef ds:uri="http://schemas.microsoft.com/office/2006/metadata/properties"/>
    <ds:schemaRef ds:uri="http://purl.org/dc/terms/"/>
    <ds:schemaRef ds:uri="http://purl.org/dc/dcmitype/"/>
    <ds:schemaRef ds:uri="72b8a91f-1865-49de-a821-4b84591ec54d"/>
    <ds:schemaRef ds:uri="http://purl.org/dc/elements/1.1/"/>
    <ds:schemaRef ds:uri="http://schemas.microsoft.com/office/2006/documentManagement/types"/>
    <ds:schemaRef ds:uri="c5ef4e7a-592b-4b45-a05f-11f25d0fc173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0254376-2D5C-4C29-A164-1666F5EA66E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461D4E-D799-498D-912A-EB6B2891F2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ef4e7a-592b-4b45-a05f-11f25d0fc173"/>
    <ds:schemaRef ds:uri="72b8a91f-1865-49de-a821-4b84591ec5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Mines_PPT_FA&amp;O_Template New_04232020</Template>
  <TotalTime>108</TotalTime>
  <Words>138</Words>
  <Application>Microsoft Office PowerPoint</Application>
  <PresentationFormat>Widescreen</PresentationFormat>
  <Paragraphs>37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Gotham</vt:lpstr>
      <vt:lpstr>Gotham Book</vt:lpstr>
      <vt:lpstr>Wingdings</vt:lpstr>
      <vt:lpstr>Office Theme</vt:lpstr>
      <vt:lpstr>OneCard Expenses</vt:lpstr>
      <vt:lpstr>Team Dynamix Expense Requests</vt:lpstr>
      <vt:lpstr>Vendor payment </vt:lpstr>
      <vt:lpstr>Demonstration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goes here</dc:title>
  <dc:subject/>
  <dc:creator>Cammy Davis-Smith</dc:creator>
  <cp:keywords/>
  <dc:description/>
  <cp:lastModifiedBy>Mary Schwab</cp:lastModifiedBy>
  <cp:revision>8</cp:revision>
  <cp:lastPrinted>2021-10-14T22:42:32Z</cp:lastPrinted>
  <dcterms:created xsi:type="dcterms:W3CDTF">2021-05-07T15:32:34Z</dcterms:created>
  <dcterms:modified xsi:type="dcterms:W3CDTF">2023-05-16T18:33:04Z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0x010100393668E256BD714FAB4CFEC68CE44E1D</vt:lpwstr>
  </property>
  <property fmtid="{D5CDD505-2E9C-101B-9397-08002B2CF9AE}" pid="3" name="bjDocumentLabelXML">
    <vt:lpwstr>&lt;?xml version="1.0" encoding="us-ascii"?&gt;&lt;sisl xmlns:xsd="http://www.w3.org/2001/XMLSchema" xmlns:xsi="http://www.w3.org/2001/XMLSchema-instance" sislVersion="0" policy="abaf1cde-dca6-4672-a1c8-a9e134bf5b03" origin="userSelected" xmlns="http://www.boldonj</vt:lpwstr>
  </property>
  <property fmtid="{D5CDD505-2E9C-101B-9397-08002B2CF9AE}" pid="4" name="bjDocumentLabelXML-0">
    <vt:lpwstr>ames.com/2008/01/sie/internal/label"&gt;&lt;element uid="46a690d8-2106-458f-aa27-cdb7525d3cb2" value="" /&gt;&lt;/sisl&gt;</vt:lpwstr>
  </property>
  <property fmtid="{D5CDD505-2E9C-101B-9397-08002B2CF9AE}" pid="5" name="DGTAG">
    <vt:lpwstr>CS_PI_DATA</vt:lpwstr>
  </property>
  <property fmtid="{D5CDD505-2E9C-101B-9397-08002B2CF9AE}" pid="6" name="bjLabelRefreshRequired">
    <vt:lpwstr>ClassifierAPI</vt:lpwstr>
  </property>
  <property fmtid="{D5CDD505-2E9C-101B-9397-08002B2CF9AE}" pid="7" name="MediaServiceImageTags">
    <vt:lpwstr/>
  </property>
</Properties>
</file>