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4900" r:id="rId5"/>
    <p:sldId id="264913" r:id="rId6"/>
    <p:sldId id="264881" r:id="rId7"/>
    <p:sldId id="264899" r:id="rId8"/>
    <p:sldId id="264883" r:id="rId9"/>
    <p:sldId id="264887" r:id="rId10"/>
    <p:sldId id="264915" r:id="rId11"/>
    <p:sldId id="264889" r:id="rId12"/>
    <p:sldId id="264914" r:id="rId13"/>
    <p:sldId id="264917" r:id="rId14"/>
    <p:sldId id="264888" r:id="rId15"/>
    <p:sldId id="264916" r:id="rId16"/>
    <p:sldId id="290" r:id="rId17"/>
    <p:sldId id="264857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0C4ED9A1-1332-40C9-AA28-2692F80AA70D}">
          <p14:sldIdLst>
            <p14:sldId id="264900"/>
            <p14:sldId id="264913"/>
            <p14:sldId id="264881"/>
            <p14:sldId id="264899"/>
            <p14:sldId id="264883"/>
            <p14:sldId id="264887"/>
            <p14:sldId id="264915"/>
            <p14:sldId id="264889"/>
            <p14:sldId id="264914"/>
            <p14:sldId id="264917"/>
            <p14:sldId id="264888"/>
            <p14:sldId id="264916"/>
            <p14:sldId id="290"/>
            <p14:sldId id="2648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my Davis-Smith" initials="CD" lastIdx="1" clrIdx="0">
    <p:extLst>
      <p:ext uri="{19B8F6BF-5375-455C-9EA6-DF929625EA0E}">
        <p15:presenceInfo xmlns:p15="http://schemas.microsoft.com/office/powerpoint/2012/main" userId="S::cdavissmith@mines.edu::d6e1f5a5-975c-496e-b39f-4db8008f078f" providerId="AD"/>
      </p:ext>
    </p:extLst>
  </p:cmAuthor>
  <p:cmAuthor id="2" name="Kirsten Volpi" initials="KV" lastIdx="5" clrIdx="1">
    <p:extLst>
      <p:ext uri="{19B8F6BF-5375-455C-9EA6-DF929625EA0E}">
        <p15:presenceInfo xmlns:p15="http://schemas.microsoft.com/office/powerpoint/2012/main" userId="S::kvolpi@mines.edu::b326a837-d653-47ed-bf0b-f41598fdc0bb" providerId="AD"/>
      </p:ext>
    </p:extLst>
  </p:cmAuthor>
  <p:cmAuthor id="3" name="Tammy Srom" initials="TS" lastIdx="10" clrIdx="2">
    <p:extLst>
      <p:ext uri="{19B8F6BF-5375-455C-9EA6-DF929625EA0E}">
        <p15:presenceInfo xmlns:p15="http://schemas.microsoft.com/office/powerpoint/2012/main" userId="S::tsrom@collaborativesolutions.com::bac52ac3-446d-4158-992c-cfc86bd31b09" providerId="AD"/>
      </p:ext>
    </p:extLst>
  </p:cmAuthor>
  <p:cmAuthor id="4" name="Vanessa Rael" initials="VR" lastIdx="4" clrIdx="3">
    <p:extLst>
      <p:ext uri="{19B8F6BF-5375-455C-9EA6-DF929625EA0E}">
        <p15:presenceInfo xmlns:p15="http://schemas.microsoft.com/office/powerpoint/2012/main" userId="S::vrael_mines.edu#ext#@collaborativesolutionsllc.onmicrosoft.com::68484f9d-2414-4b26-a01b-1764fc352c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F36"/>
    <a:srgbClr val="263F6A"/>
    <a:srgbClr val="5CB40C"/>
    <a:srgbClr val="92A2BD"/>
    <a:srgbClr val="B2B4B3"/>
    <a:srgbClr val="8B8D8E"/>
    <a:srgbClr val="21314D"/>
    <a:srgbClr val="CED5DD"/>
    <a:srgbClr val="D2492A"/>
    <a:srgbClr val="488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4DD5C9C-88A3-CA43-B162-DCC4E1E4BE7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B5FE5E8-0999-F94A-9937-3F8545B1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8169E94-BC2C-4FA4-9E06-F7C155AA0C7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2A6EBA-EAC9-415C-8E12-8BD4C0D6C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4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3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 why change orders are outside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1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 why change orders are outside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4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 why change orders are outside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0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4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the evaluation process we went through.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7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the evaluation process we went through.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5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 why change orders are outside of Workday.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Carla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 why change orders are outside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 why change orders are outside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5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 why change orders are outside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83085"/>
            <a:ext cx="12192000" cy="666206"/>
          </a:xfrm>
          <a:prstGeom prst="rect">
            <a:avLst/>
          </a:prstGeom>
          <a:solidFill>
            <a:srgbClr val="21314D"/>
          </a:solidFill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0878" y="3287006"/>
            <a:ext cx="911199" cy="0"/>
          </a:xfrm>
          <a:prstGeom prst="line">
            <a:avLst/>
          </a:prstGeom>
          <a:ln w="28575">
            <a:solidFill>
              <a:srgbClr val="D24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371" y="3737295"/>
            <a:ext cx="9144000" cy="1655762"/>
          </a:xfrm>
        </p:spPr>
        <p:txBody>
          <a:bodyPr/>
          <a:lstStyle>
            <a:lvl1pPr marL="0" indent="0">
              <a:buNone/>
              <a:defRPr b="0" i="0">
                <a:solidFill>
                  <a:srgbClr val="2131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5371" y="2243579"/>
            <a:ext cx="10803672" cy="719056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E7ABF0-DEE6-F34C-98A7-7FC5808DF58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132" y="6373243"/>
            <a:ext cx="318413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0F95D-C0F7-B448-B59E-D27295E0C7A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048" y="-10049"/>
            <a:ext cx="5183189" cy="6943412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58" y="472281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-17416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0058" y="2072481"/>
            <a:ext cx="3932237" cy="3811588"/>
          </a:xfr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Supporting text goes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1F5E0A-84A7-2F4C-A9C5-069A0CC392D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467B4F-5A8F-3845-8B30-98B83A0003A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6899B-D311-B446-8DBB-7D61E82846C1}"/>
              </a:ext>
            </a:extLst>
          </p:cNvPr>
          <p:cNvSpPr txBox="1"/>
          <p:nvPr userDrawn="1"/>
        </p:nvSpPr>
        <p:spPr>
          <a:xfrm>
            <a:off x="7478040" y="6407207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B1FB3-2557-BB46-9386-C66D040E87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2BC71D-0003-024E-9F29-71C949747F4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0" y="6354919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92A2B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 goes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183085"/>
            <a:ext cx="12192000" cy="666206"/>
          </a:xfrm>
          <a:prstGeom prst="rect">
            <a:avLst/>
          </a:prstGeom>
          <a:solidFill>
            <a:srgbClr val="21314D"/>
          </a:solidFill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E7ABF0-DEE6-F34C-98A7-7FC5808DF58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132" y="6373243"/>
            <a:ext cx="318413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9728" y="6265545"/>
            <a:ext cx="1220172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7278D-9F84-1645-9C4A-4B5FD9D68954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45326"/>
            <a:ext cx="5181600" cy="4931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5326"/>
            <a:ext cx="5181600" cy="4931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977242-14B3-B24E-8B0C-44E4362EFCBD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0189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86766"/>
            <a:ext cx="5157787" cy="4026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0189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86766"/>
            <a:ext cx="5183188" cy="4026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B57081-B141-9B4E-9482-F401745054EE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F1F743-16CE-3043-9E24-77715B0645D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38202" y="5746528"/>
            <a:ext cx="13016751" cy="7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1314D"/>
                </a:solidFill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 sz="4400" b="1" i="0">
                <a:latin typeface="Arial" panose="020B0604020202020204" pitchFamily="34" charset="0"/>
                <a:cs typeface="Arial" panose="020B0604020202020204" pitchFamily="34" charset="0"/>
              </a:rPr>
              <a:t>Headline Copy Goes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57703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048" y="-10048"/>
            <a:ext cx="12202048" cy="6868048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552941"/>
            <a:ext cx="10356915" cy="582576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6399" y="2531096"/>
            <a:ext cx="9144000" cy="1655762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“Quote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2439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60252" y="982464"/>
            <a:ext cx="4862405" cy="1794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60253" y="3052261"/>
            <a:ext cx="4862404" cy="1975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3"/>
            <a:ext cx="689099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4994"/>
            <a:ext cx="10515600" cy="486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Workday Training: Foundational Data Model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B2582B-3679-4EA0-9A99-1560AB945EAE}"/>
              </a:ext>
            </a:extLst>
          </p:cNvPr>
          <p:cNvSpPr txBox="1">
            <a:spLocks/>
          </p:cNvSpPr>
          <p:nvPr/>
        </p:nvSpPr>
        <p:spPr>
          <a:xfrm>
            <a:off x="395371" y="3553565"/>
            <a:ext cx="11710929" cy="76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21314D"/>
                </a:solidFill>
                <a:latin typeface="Arial"/>
                <a:cs typeface="Arial"/>
              </a:rPr>
              <a:t>May 17, 2023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6673A5-1A14-4AF8-B666-3B745AF71C00}"/>
              </a:ext>
            </a:extLst>
          </p:cNvPr>
          <p:cNvSpPr txBox="1">
            <a:spLocks/>
          </p:cNvSpPr>
          <p:nvPr/>
        </p:nvSpPr>
        <p:spPr>
          <a:xfrm>
            <a:off x="413128" y="5300950"/>
            <a:ext cx="8562196" cy="1156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D2492A"/>
                </a:solidFill>
                <a:latin typeface="Arial"/>
                <a:cs typeface="Arial"/>
              </a:rPr>
              <a:t>Presenters</a:t>
            </a:r>
            <a:r>
              <a:rPr lang="en-US" sz="1800" b="0" dirty="0">
                <a:solidFill>
                  <a:srgbClr val="D2492A"/>
                </a:solidFill>
                <a:latin typeface="Arial"/>
                <a:cs typeface="Arial"/>
              </a:rPr>
              <a:t>: Noelle Sanchez, Controller</a:t>
            </a:r>
            <a:endParaRPr lang="en-US" sz="1800" b="0" dirty="0">
              <a:solidFill>
                <a:srgbClr val="D2492A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4" name="Picture 7" descr="Logo&#10;&#10;Description automatically generated">
            <a:extLst>
              <a:ext uri="{FF2B5EF4-FFF2-40B4-BE49-F238E27FC236}">
                <a16:creationId xmlns:a16="http://schemas.microsoft.com/office/drawing/2014/main" id="{C60D0E84-807E-5345-2D32-A0184911C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3371629"/>
            <a:ext cx="2743200" cy="2603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696C6-62ED-4E6D-B9C3-7BE32BA9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67" y="3992645"/>
            <a:ext cx="4053708" cy="15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Function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C6F9B-5C6E-C10A-06E3-9E70A7A9E9F7}"/>
              </a:ext>
            </a:extLst>
          </p:cNvPr>
          <p:cNvSpPr txBox="1"/>
          <p:nvPr/>
        </p:nvSpPr>
        <p:spPr>
          <a:xfrm>
            <a:off x="838200" y="1055936"/>
            <a:ext cx="10065173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263F6A"/>
                </a:solidFill>
              </a:rPr>
              <a:t>Is used to define how the resource was used</a:t>
            </a:r>
          </a:p>
          <a:p>
            <a:r>
              <a:rPr lang="en-US" sz="2000" b="1" dirty="0">
                <a:solidFill>
                  <a:srgbClr val="DD5F36"/>
                </a:solidFill>
              </a:rPr>
              <a:t>Function Codes</a:t>
            </a:r>
          </a:p>
          <a:p>
            <a:r>
              <a:rPr lang="en-US" dirty="0"/>
              <a:t>1100 – Instruction</a:t>
            </a:r>
          </a:p>
          <a:p>
            <a:r>
              <a:rPr lang="en-US" dirty="0"/>
              <a:t>1200 – Research</a:t>
            </a:r>
          </a:p>
          <a:p>
            <a:r>
              <a:rPr lang="en-US" dirty="0"/>
              <a:t>1300 – Public Service</a:t>
            </a:r>
          </a:p>
          <a:p>
            <a:r>
              <a:rPr lang="en-US" dirty="0"/>
              <a:t>1400 – Academic Support</a:t>
            </a:r>
          </a:p>
          <a:p>
            <a:r>
              <a:rPr lang="en-US" dirty="0"/>
              <a:t>1500 – Student Services</a:t>
            </a:r>
          </a:p>
          <a:p>
            <a:r>
              <a:rPr lang="en-US" dirty="0"/>
              <a:t>1600 – Institutional Support</a:t>
            </a:r>
          </a:p>
          <a:p>
            <a:r>
              <a:rPr lang="en-US" dirty="0"/>
              <a:t>1700 – Operations of Plant &amp; Maintenance</a:t>
            </a:r>
          </a:p>
          <a:p>
            <a:r>
              <a:rPr lang="en-US" dirty="0"/>
              <a:t>1800 – Scholarships &amp; Fellowships</a:t>
            </a:r>
          </a:p>
          <a:p>
            <a:r>
              <a:rPr lang="en-US" dirty="0"/>
              <a:t>1900 – Auxiliaries Expense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DD5F36"/>
                </a:solidFill>
              </a:rPr>
              <a:t>In Banner</a:t>
            </a:r>
            <a:r>
              <a:rPr lang="en-US" sz="2000" dirty="0">
                <a:solidFill>
                  <a:srgbClr val="DD5F36"/>
                </a:solidFill>
              </a:rPr>
              <a:t> </a:t>
            </a:r>
          </a:p>
          <a:p>
            <a:r>
              <a:rPr lang="en-US" dirty="0"/>
              <a:t>These codes were tied to the Index and could not be changed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DD5F36"/>
                </a:solidFill>
              </a:rPr>
              <a:t>In Workday</a:t>
            </a:r>
          </a:p>
          <a:p>
            <a:r>
              <a:rPr lang="en-US" dirty="0"/>
              <a:t>A default is set, but can be changed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 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52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Other Changes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C6F9B-5C6E-C10A-06E3-9E70A7A9E9F7}"/>
              </a:ext>
            </a:extLst>
          </p:cNvPr>
          <p:cNvSpPr txBox="1"/>
          <p:nvPr/>
        </p:nvSpPr>
        <p:spPr>
          <a:xfrm>
            <a:off x="838200" y="1611162"/>
            <a:ext cx="1006517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cs typeface="Calibri" panose="020F0502020204030204"/>
              </a:rPr>
              <a:t>Reduced number of </a:t>
            </a:r>
            <a:r>
              <a:rPr lang="en-US" sz="2400" b="1" dirty="0">
                <a:solidFill>
                  <a:srgbClr val="DD5F36"/>
                </a:solidFill>
                <a:cs typeface="Calibri" panose="020F0502020204030204"/>
              </a:rPr>
              <a:t>Cost Centers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Historically we created a new cost center per activity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Now each department will only have one (1) Cost Center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Total Cost Centers in WD will be near 300. Total Organizations in Banner are 1,875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cs typeface="Calibri" panose="020F0502020204030204"/>
            </a:endParaRPr>
          </a:p>
          <a:p>
            <a:r>
              <a:rPr lang="en-US" sz="2400" dirty="0">
                <a:cs typeface="Calibri" panose="020F0502020204030204"/>
              </a:rPr>
              <a:t>Reduced number of </a:t>
            </a:r>
            <a:r>
              <a:rPr lang="en-US" sz="2400" b="1" dirty="0">
                <a:solidFill>
                  <a:srgbClr val="DD5F36"/>
                </a:solidFill>
                <a:cs typeface="Calibri" panose="020F0502020204030204"/>
              </a:rPr>
              <a:t>Funds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Historically we created a near 1:1 ratio of </a:t>
            </a:r>
            <a:r>
              <a:rPr lang="en-US" sz="2400" dirty="0" err="1">
                <a:cs typeface="Calibri" panose="020F0502020204030204"/>
              </a:rPr>
              <a:t>Index:Fund</a:t>
            </a: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Now Funds will truly be limited to type of funding creating a 1:Many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Total Funds in WD are 24. Total Funds in Banner is 10,081</a:t>
            </a:r>
          </a:p>
        </p:txBody>
      </p:sp>
    </p:spTree>
    <p:extLst>
      <p:ext uri="{BB962C8B-B14F-4D97-AF65-F5344CB8AC3E}">
        <p14:creationId xmlns:p14="http://schemas.microsoft.com/office/powerpoint/2010/main" val="304870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Going Forward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C6F9B-5C6E-C10A-06E3-9E70A7A9E9F7}"/>
              </a:ext>
            </a:extLst>
          </p:cNvPr>
          <p:cNvSpPr txBox="1"/>
          <p:nvPr/>
        </p:nvSpPr>
        <p:spPr>
          <a:xfrm>
            <a:off x="838200" y="1271238"/>
            <a:ext cx="10065173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DD5F36"/>
                </a:solidFill>
              </a:rPr>
              <a:t>New Worktag requests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/>
              </a:rPr>
              <a:t>Will be approved and created upon request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/>
              </a:rPr>
              <a:t>Will be the responsibility of the financial manager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/>
              </a:rPr>
              <a:t>Type will be determined by the Budget, General Accounting, or Office of Research</a:t>
            </a:r>
          </a:p>
          <a:p>
            <a:pPr lvl="1"/>
            <a:endParaRPr lang="en-US" sz="2400" dirty="0">
              <a:cs typeface="Calibri" panose="020F0502020204030204"/>
            </a:endParaRPr>
          </a:p>
          <a:p>
            <a:r>
              <a:rPr lang="en-US" sz="2000" b="1" dirty="0">
                <a:solidFill>
                  <a:srgbClr val="DD5F36"/>
                </a:solidFill>
              </a:rPr>
              <a:t>New Fund Requests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/>
              </a:rPr>
              <a:t>Will not be approved unless supported by a major change in financial statement reporting at the University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cs typeface="Calibri" panose="020F0502020204030204"/>
            </a:endParaRPr>
          </a:p>
          <a:p>
            <a:r>
              <a:rPr lang="en-US" sz="2000" b="1" dirty="0">
                <a:solidFill>
                  <a:srgbClr val="DD5F36"/>
                </a:solidFill>
              </a:rPr>
              <a:t>New Cost Center Request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/>
              </a:rPr>
              <a:t>Will only be approved when substantiated by a new department, center or unit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72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32E0FB81-50F6-DF45-A51D-8F1DC7AC91FC}"/>
              </a:ext>
            </a:extLst>
          </p:cNvPr>
          <p:cNvSpPr txBox="1">
            <a:spLocks/>
          </p:cNvSpPr>
          <p:nvPr/>
        </p:nvSpPr>
        <p:spPr>
          <a:xfrm>
            <a:off x="1524000" y="2601118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23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32E0FB81-50F6-DF45-A51D-8F1DC7AC91FC}"/>
              </a:ext>
            </a:extLst>
          </p:cNvPr>
          <p:cNvSpPr txBox="1">
            <a:spLocks/>
          </p:cNvSpPr>
          <p:nvPr/>
        </p:nvSpPr>
        <p:spPr>
          <a:xfrm>
            <a:off x="1524000" y="2601118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318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14" y="401263"/>
            <a:ext cx="3932237" cy="10813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A2BD"/>
                </a:solidFill>
              </a:rPr>
              <a:t>Foundational Data Model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9" y="2"/>
            <a:ext cx="7008812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869" y="1844423"/>
            <a:ext cx="4613566" cy="4124137"/>
          </a:xfrm>
        </p:spPr>
        <p:txBody>
          <a:bodyPr>
            <a:normAutofit fontScale="77500" lnSpcReduction="20000"/>
          </a:bodyPr>
          <a:lstStyle/>
          <a:p>
            <a:pPr marL="456565" indent="-456565"/>
            <a:r>
              <a:rPr lang="en-US" dirty="0">
                <a:latin typeface="Arial"/>
                <a:cs typeface="Arial"/>
              </a:rPr>
              <a:t>FDM overview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456565" indent="-456565"/>
            <a:r>
              <a:rPr lang="en-US" dirty="0">
                <a:latin typeface="Arial"/>
                <a:cs typeface="Arial"/>
              </a:rPr>
              <a:t>Driver Worktags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456565" indent="-456565"/>
            <a:r>
              <a:rPr lang="en-US" dirty="0">
                <a:latin typeface="Arial"/>
                <a:cs typeface="Arial"/>
              </a:rPr>
              <a:t>Operating &amp; Projects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456565" indent="-456565"/>
            <a:r>
              <a:rPr lang="en-US" dirty="0">
                <a:latin typeface="Arial"/>
                <a:cs typeface="Arial"/>
              </a:rPr>
              <a:t>Ledger Accounts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456565" indent="-456565"/>
            <a:r>
              <a:rPr lang="en-US" dirty="0">
                <a:latin typeface="Arial"/>
                <a:cs typeface="Arial"/>
              </a:rPr>
              <a:t>Spend &amp; Revenue Categories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456565" indent="-456565"/>
            <a:r>
              <a:rPr lang="en-US" dirty="0">
                <a:latin typeface="Arial"/>
                <a:cs typeface="Arial"/>
              </a:rPr>
              <a:t>Function Codes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C075D-AE18-46EA-9617-2B89DC5D2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43"/>
          <a:stretch/>
        </p:blipFill>
        <p:spPr>
          <a:xfrm>
            <a:off x="5183189" y="-11290"/>
            <a:ext cx="7471655" cy="69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1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Foundational Data Model (FDM)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F38D2-9B5F-8CA4-44DA-75A0E7B85758}"/>
              </a:ext>
            </a:extLst>
          </p:cNvPr>
          <p:cNvSpPr txBox="1"/>
          <p:nvPr/>
        </p:nvSpPr>
        <p:spPr>
          <a:xfrm>
            <a:off x="568169" y="1580732"/>
            <a:ext cx="5489359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>
                <a:solidFill>
                  <a:srgbClr val="DD5F36"/>
                </a:solidFill>
                <a:latin typeface="Arial"/>
                <a:cs typeface="Arial"/>
              </a:rPr>
              <a:t>Elements of the FDM in Workday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Driver Worktag</a:t>
            </a:r>
            <a:endParaRPr lang="en-US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Cost Center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Revenue/Spend Category &amp; Ledger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Program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FA08E-4316-4A3B-9A29-21AB6F1F1049}"/>
              </a:ext>
            </a:extLst>
          </p:cNvPr>
          <p:cNvSpPr/>
          <p:nvPr/>
        </p:nvSpPr>
        <p:spPr>
          <a:xfrm>
            <a:off x="6095999" y="1580732"/>
            <a:ext cx="54893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DD5F36"/>
                </a:solidFill>
                <a:latin typeface="Arial"/>
                <a:cs typeface="Arial"/>
              </a:rPr>
              <a:t>Equivalent</a:t>
            </a:r>
            <a:r>
              <a:rPr lang="en-US" sz="2400" dirty="0"/>
              <a:t> </a:t>
            </a:r>
            <a:r>
              <a:rPr lang="en-US" sz="2200" b="1" dirty="0">
                <a:solidFill>
                  <a:srgbClr val="DD5F36"/>
                </a:solidFill>
                <a:latin typeface="Arial"/>
                <a:cs typeface="Arial"/>
              </a:rPr>
              <a:t>Element</a:t>
            </a:r>
            <a:r>
              <a:rPr lang="en-US" sz="2400" dirty="0"/>
              <a:t> </a:t>
            </a:r>
            <a:r>
              <a:rPr lang="en-US" sz="2200" b="1" dirty="0">
                <a:solidFill>
                  <a:srgbClr val="DD5F36"/>
                </a:solidFill>
                <a:latin typeface="Arial"/>
                <a:cs typeface="Arial"/>
              </a:rPr>
              <a:t>in Banner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Organization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Account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Activity Code</a:t>
            </a:r>
          </a:p>
        </p:txBody>
      </p:sp>
    </p:spTree>
    <p:extLst>
      <p:ext uri="{BB962C8B-B14F-4D97-AF65-F5344CB8AC3E}">
        <p14:creationId xmlns:p14="http://schemas.microsoft.com/office/powerpoint/2010/main" val="167080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Foundational Data Model (FDM)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E7C29-8004-4375-958A-CC6C5E33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8710"/>
            <a:ext cx="12192000" cy="35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Driver Worktags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DD683-84FB-4184-BB1F-568DA31D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297"/>
            <a:ext cx="10515600" cy="486196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263F6A"/>
                </a:solidFill>
                <a:latin typeface="Arial"/>
                <a:ea typeface="+mn-ea"/>
                <a:cs typeface="Arial"/>
              </a:rPr>
              <a:t>3 Main Worktag Types </a:t>
            </a:r>
          </a:p>
          <a:p>
            <a:pPr marL="227965" indent="-227965"/>
            <a:r>
              <a:rPr lang="en-US" dirty="0">
                <a:solidFill>
                  <a:srgbClr val="DD5F36"/>
                </a:solidFill>
                <a:latin typeface="Arial"/>
                <a:cs typeface="Arial"/>
              </a:rPr>
              <a:t>Operating – Budgeted based only accounts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Does not have balance sheet activity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Will not roll forward each year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No cash funding, only budget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Known as General Fund accounts</a:t>
            </a:r>
          </a:p>
          <a:p>
            <a:pPr marL="227965" indent="-227965"/>
            <a:r>
              <a:rPr lang="en-US" dirty="0">
                <a:solidFill>
                  <a:srgbClr val="DD5F36"/>
                </a:solidFill>
                <a:latin typeface="Arial"/>
                <a:cs typeface="Arial"/>
              </a:rPr>
              <a:t>Projects – Cash based only accounts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In most cases does not have budget</a:t>
            </a:r>
          </a:p>
          <a:p>
            <a:pPr marL="1142365" lvl="2" indent="-227965"/>
            <a:r>
              <a:rPr lang="en-US" dirty="0">
                <a:latin typeface="Arial"/>
                <a:cs typeface="Arial"/>
              </a:rPr>
              <a:t>Foundation Gifts &amp; Capital Projects are the exception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Rolls forward each year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Funded with a cash transfer (in most cases)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Is driven by balance sheet </a:t>
            </a:r>
            <a:endParaRPr lang="en-US" dirty="0"/>
          </a:p>
          <a:p>
            <a:pPr marL="227965" indent="-227965"/>
            <a:r>
              <a:rPr lang="en-US" dirty="0">
                <a:solidFill>
                  <a:srgbClr val="DD5F36"/>
                </a:solidFill>
                <a:latin typeface="Arial"/>
                <a:cs typeface="Arial"/>
              </a:rPr>
              <a:t>Grants – Budget based and ORA managed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Budgeted based on sponsor approved budget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Will roll forward each year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May have cash funding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2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61639"/>
            <a:ext cx="5196397" cy="73215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Project Accounts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2D712-F642-47A8-8BC1-1E89BE5B850C}"/>
              </a:ext>
            </a:extLst>
          </p:cNvPr>
          <p:cNvSpPr txBox="1"/>
          <p:nvPr/>
        </p:nvSpPr>
        <p:spPr>
          <a:xfrm>
            <a:off x="6096000" y="1234082"/>
            <a:ext cx="554262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DD5F36"/>
                </a:solidFill>
              </a:rPr>
              <a:t>31 Project Types: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Department Rollforward accounts</a:t>
            </a:r>
            <a:endParaRPr lang="en-US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Professional Development accounts</a:t>
            </a: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Development accounts </a:t>
            </a: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fee accounts</a:t>
            </a: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Gift accounts</a:t>
            </a: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Auxiliary accounts</a:t>
            </a: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Organization accounts</a:t>
            </a: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Athletics</a:t>
            </a:r>
            <a:endParaRPr lang="en-US" sz="2400" dirty="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Capital and non-capital Projects</a:t>
            </a:r>
            <a:endParaRPr lang="en-US" sz="2400" dirty="0">
              <a:cs typeface="Calibri" panose="020F0502020204030204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69B48B-EFB7-4BBE-8E7B-1F0834168D43}"/>
              </a:ext>
            </a:extLst>
          </p:cNvPr>
          <p:cNvSpPr/>
          <p:nvPr/>
        </p:nvSpPr>
        <p:spPr>
          <a:xfrm>
            <a:off x="642152" y="261639"/>
            <a:ext cx="5261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/>
                <a:cs typeface="Arial"/>
              </a:rPr>
              <a:t>Operating Accounts</a:t>
            </a:r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F8551-EB54-4BE9-BEF0-0C55799DD4BE}"/>
              </a:ext>
            </a:extLst>
          </p:cNvPr>
          <p:cNvSpPr txBox="1"/>
          <p:nvPr/>
        </p:nvSpPr>
        <p:spPr>
          <a:xfrm>
            <a:off x="642152" y="1234082"/>
            <a:ext cx="5163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D5F36"/>
                </a:solidFill>
              </a:rPr>
              <a:t>Operating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DD5F36"/>
                </a:solidFill>
              </a:rPr>
              <a:t>account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DD5F36"/>
                </a:solidFill>
              </a:rPr>
              <a:t>structure: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Allocated by Budget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 Funds derived primarily from tuition and fees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only for use in the current fiscal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Primarily for departmental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2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Ledger Accounts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2821C-C6DC-4A48-B706-4B56C234D372}"/>
              </a:ext>
            </a:extLst>
          </p:cNvPr>
          <p:cNvSpPr/>
          <p:nvPr/>
        </p:nvSpPr>
        <p:spPr>
          <a:xfrm>
            <a:off x="838200" y="1335976"/>
            <a:ext cx="103831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21314D"/>
                </a:solidFill>
              </a:rPr>
              <a:t>Ledger Accounts are groupings of spend &amp; revenue categories for reporting purposes. Some of the reporting groups these are used for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14D"/>
                </a:solidFill>
              </a:rPr>
              <a:t>Budgeting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14D"/>
                </a:solidFill>
              </a:rPr>
              <a:t>Financial Statements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14D"/>
                </a:solidFill>
              </a:rPr>
              <a:t>Data sharing with regulatory agencies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1314D"/>
              </a:solidFill>
            </a:endParaRPr>
          </a:p>
          <a:p>
            <a:r>
              <a:rPr lang="en-US" sz="2400" dirty="0">
                <a:solidFill>
                  <a:srgbClr val="21314D"/>
                </a:solidFill>
              </a:rPr>
              <a:t>If you are one of the few on campus with access to directly enter Journals, Internal Sales Doc’s (ISD’s), and Invoices: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14D"/>
                </a:solidFill>
              </a:rPr>
              <a:t>Invoices will auto generate the Ledger Account for the Spend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14D"/>
                </a:solidFill>
              </a:rPr>
              <a:t>Journals will require a manual addition of Ledger Account for the Spend or Revenue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14D"/>
                </a:solidFill>
              </a:rPr>
              <a:t>ISD’s will require a manual addition of Ledger Account for the Spend or Revenue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1314D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1314D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1314D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101F38-3E2F-4409-8500-0983C9052B60}"/>
              </a:ext>
            </a:extLst>
          </p:cNvPr>
          <p:cNvCxnSpPr>
            <a:cxnSpLocks/>
          </p:cNvCxnSpPr>
          <p:nvPr/>
        </p:nvCxnSpPr>
        <p:spPr>
          <a:xfrm>
            <a:off x="967667" y="1029303"/>
            <a:ext cx="414587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39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Spend &amp; Revenue Categories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C6F9B-5C6E-C10A-06E3-9E70A7A9E9F7}"/>
              </a:ext>
            </a:extLst>
          </p:cNvPr>
          <p:cNvSpPr txBox="1"/>
          <p:nvPr/>
        </p:nvSpPr>
        <p:spPr>
          <a:xfrm>
            <a:off x="841199" y="1501727"/>
            <a:ext cx="10065173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DD5F36"/>
                </a:solidFill>
              </a:rPr>
              <a:t>In Banner</a:t>
            </a:r>
            <a:r>
              <a:rPr lang="en-US" sz="2400" dirty="0">
                <a:solidFill>
                  <a:srgbClr val="DD5F36"/>
                </a:solidFill>
              </a:rPr>
              <a:t> </a:t>
            </a:r>
            <a:r>
              <a:rPr lang="en-US" sz="2400" dirty="0"/>
              <a:t>- account codes were closely numbered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Revenue 		4xxx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Payroll (Salary/Fringe) 	51xx &amp; 52xx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Operating expense 	53xx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Transfers 		8xxx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DD5F36"/>
                </a:solidFill>
              </a:rPr>
              <a:t>In Workday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Revenue 		4xxx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Salary 			5xxx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Fringe 			6xxx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Other Operating 	7xxx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Transfers 		8xxx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 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68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Spend Category Crosswalk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4E572-1E82-4406-A187-314DA25C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" y="1393436"/>
            <a:ext cx="11730361" cy="42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es Colors">
      <a:dk1>
        <a:srgbClr val="21314D"/>
      </a:dk1>
      <a:lt1>
        <a:srgbClr val="FFFFFF"/>
      </a:lt1>
      <a:dk2>
        <a:srgbClr val="263F6A"/>
      </a:dk2>
      <a:lt2>
        <a:srgbClr val="FFFFFF"/>
      </a:lt2>
      <a:accent1>
        <a:srgbClr val="B2B4B3"/>
      </a:accent1>
      <a:accent2>
        <a:srgbClr val="CED5DD"/>
      </a:accent2>
      <a:accent3>
        <a:srgbClr val="263F6A"/>
      </a:accent3>
      <a:accent4>
        <a:srgbClr val="D2492A"/>
      </a:accent4>
      <a:accent5>
        <a:srgbClr val="92A2BD"/>
      </a:accent5>
      <a:accent6>
        <a:srgbClr val="21314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 w="476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es_PPT_FA&amp;O_Template New_04232020" id="{6760D7B7-066F-48D8-A2F3-1DD77093280E}" vid="{B946C631-2A6D-466E-9476-7404928C1B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ef4e7a-592b-4b45-a05f-11f25d0fc17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668E256BD714FAB4CFEC68CE44E1D" ma:contentTypeVersion="14" ma:contentTypeDescription="Create a new document." ma:contentTypeScope="" ma:versionID="3b652dbf9400617d98fe1d505316c261">
  <xsd:schema xmlns:xsd="http://www.w3.org/2001/XMLSchema" xmlns:xs="http://www.w3.org/2001/XMLSchema" xmlns:p="http://schemas.microsoft.com/office/2006/metadata/properties" xmlns:ns2="c5ef4e7a-592b-4b45-a05f-11f25d0fc173" xmlns:ns3="72b8a91f-1865-49de-a821-4b84591ec54d" targetNamespace="http://schemas.microsoft.com/office/2006/metadata/properties" ma:root="true" ma:fieldsID="cded6fba8dd99b95d6d6a56921b8502b" ns2:_="" ns3:_="">
    <xsd:import namespace="c5ef4e7a-592b-4b45-a05f-11f25d0fc173"/>
    <xsd:import namespace="72b8a91f-1865-49de-a821-4b84591ec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4e7a-592b-4b45-a05f-11f25d0fc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92c282-ceba-42ac-8ce1-c7c398cdd3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8a91f-1865-49de-a821-4b84591ec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54376-2D5C-4C29-A164-1666F5EA6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6CD51-31B6-4BD6-95A0-8B23E69D7B0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72b8a91f-1865-49de-a821-4b84591ec54d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5ef4e7a-592b-4b45-a05f-11f25d0fc173"/>
  </ds:schemaRefs>
</ds:datastoreItem>
</file>

<file path=customXml/itemProps3.xml><?xml version="1.0" encoding="utf-8"?>
<ds:datastoreItem xmlns:ds="http://schemas.openxmlformats.org/officeDocument/2006/customXml" ds:itemID="{85461D4E-D799-498D-912A-EB6B2891F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f4e7a-592b-4b45-a05f-11f25d0fc173"/>
    <ds:schemaRef ds:uri="72b8a91f-1865-49de-a821-4b84591ec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Mines_PPT_FA&amp;O_Template New_04232020</Template>
  <TotalTime>5093</TotalTime>
  <Words>718</Words>
  <Application>Microsoft Office PowerPoint</Application>
  <PresentationFormat>Widescreen</PresentationFormat>
  <Paragraphs>160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Gotham</vt:lpstr>
      <vt:lpstr>Gotham Book</vt:lpstr>
      <vt:lpstr>Gotham Medium</vt:lpstr>
      <vt:lpstr>Wingdings</vt:lpstr>
      <vt:lpstr>Office Theme</vt:lpstr>
      <vt:lpstr>Workday Training: Foundational Data Model</vt:lpstr>
      <vt:lpstr>Foundational Data Model</vt:lpstr>
      <vt:lpstr>Foundational Data Model (FDM)</vt:lpstr>
      <vt:lpstr>Foundational Data Model (FDM)</vt:lpstr>
      <vt:lpstr>Driver Worktags</vt:lpstr>
      <vt:lpstr>Project Accounts</vt:lpstr>
      <vt:lpstr>Ledger Accounts</vt:lpstr>
      <vt:lpstr>Spend &amp; Revenue Categories</vt:lpstr>
      <vt:lpstr>Spend Category Crosswalk</vt:lpstr>
      <vt:lpstr>Function </vt:lpstr>
      <vt:lpstr>Other Changes</vt:lpstr>
      <vt:lpstr>Going Forward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subject/>
  <dc:creator>Cammy Davis-Smith</dc:creator>
  <cp:keywords/>
  <dc:description/>
  <cp:lastModifiedBy>Noelle Sanchez</cp:lastModifiedBy>
  <cp:revision>31</cp:revision>
  <cp:lastPrinted>2021-10-14T22:42:32Z</cp:lastPrinted>
  <dcterms:created xsi:type="dcterms:W3CDTF">2021-05-07T15:32:34Z</dcterms:created>
  <dcterms:modified xsi:type="dcterms:W3CDTF">2023-05-17T15:20:13Z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0x010100393668E256BD714FAB4CFEC68CE44E1D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policy="abaf1cde-dca6-4672-a1c8-a9e134bf5b03" origin="userSelected" xmlns="http://www.boldonj</vt:lpwstr>
  </property>
  <property fmtid="{D5CDD505-2E9C-101B-9397-08002B2CF9AE}" pid="4" name="bjDocumentLabelXML-0">
    <vt:lpwstr>ames.com/2008/01/sie/internal/label"&gt;&lt;element uid="46a690d8-2106-458f-aa27-cdb7525d3cb2" value="" /&gt;&lt;/sisl&gt;</vt:lpwstr>
  </property>
  <property fmtid="{D5CDD505-2E9C-101B-9397-08002B2CF9AE}" pid="5" name="DGTAG">
    <vt:lpwstr>CS_PI_DATA</vt:lpwstr>
  </property>
  <property fmtid="{D5CDD505-2E9C-101B-9397-08002B2CF9AE}" pid="6" name="bjLabelRefreshRequired">
    <vt:lpwstr>ClassifierAPI</vt:lpwstr>
  </property>
  <property fmtid="{D5CDD505-2E9C-101B-9397-08002B2CF9AE}" pid="7" name="MediaServiceImageTags">
    <vt:lpwstr/>
  </property>
</Properties>
</file>