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62" r:id="rId5"/>
    <p:sldId id="270" r:id="rId6"/>
    <p:sldId id="263" r:id="rId7"/>
    <p:sldId id="264881" r:id="rId8"/>
    <p:sldId id="327" r:id="rId9"/>
    <p:sldId id="326" r:id="rId10"/>
    <p:sldId id="325" r:id="rId11"/>
    <p:sldId id="285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78B9722-1066-D3B2-B35F-D2D7383CADFE}" name="Clara Woodmansee" initials="CW" userId="S::cwoodmansee@mines.edu::f921f51d-f48f-4269-ac07-cc1fe5f7de0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hy White" initials="KW" lastIdx="6" clrIdx="0">
    <p:extLst>
      <p:ext uri="{19B8F6BF-5375-455C-9EA6-DF929625EA0E}">
        <p15:presenceInfo xmlns:p15="http://schemas.microsoft.com/office/powerpoint/2012/main" userId="S-1-5-21-1034197437-1726532848-3120442065-6550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314D"/>
    <a:srgbClr val="DD5F36"/>
    <a:srgbClr val="263F6A"/>
    <a:srgbClr val="8B8D8E"/>
    <a:srgbClr val="CED5DD"/>
    <a:srgbClr val="B2B4B3"/>
    <a:srgbClr val="D2492A"/>
    <a:srgbClr val="92A2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25F252-EADC-AB8F-C711-BA24D3175AB4}" v="3" dt="2023-04-19T14:24:30.842"/>
    <p1510:client id="{B1B652FB-49FD-84B8-8042-666A0C2087B5}" v="8" dt="2023-04-19T16:20:17.825"/>
    <p1510:client id="{C80661D2-7682-44F2-9C23-B988EE4605A9}" v="56" dt="2023-04-19T21:06:51.8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E4DD5C9C-88A3-CA43-B162-DCC4E1E4BE7D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B5FE5E8-0999-F94A-9937-3F8545B10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910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56E83745-C608-486A-B7A5-8FEC0E5BDA4C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9C0ED2EB-885F-466A-BBFA-1907D81AC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738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0ED2EB-885F-466A-BBFA-1907D81AC3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519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0ED2EB-885F-466A-BBFA-1907D81AC3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300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Discuss the evaluation process we went through.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2A6EBA-EAC9-415C-8E12-8BD4C0D6C0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471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0ED2EB-885F-466A-BBFA-1907D81AC3F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3632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0ED2EB-885F-466A-BBFA-1907D81AC3F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3156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0ED2EB-885F-466A-BBFA-1907D81AC3F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265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screen">
            <a:alphaModFix amt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085" y="170978"/>
            <a:ext cx="10356915" cy="582576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923E60E-3077-9A4D-B784-FBCD6B1A2E3F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DF55106-BA85-A046-A450-43480962F8F7}"/>
              </a:ext>
            </a:extLst>
          </p:cNvPr>
          <p:cNvSpPr/>
          <p:nvPr userDrawn="1"/>
        </p:nvSpPr>
        <p:spPr>
          <a:xfrm>
            <a:off x="-34047" y="0"/>
            <a:ext cx="12260094" cy="6265544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AA3E255-DCE9-1E4B-905B-DD6A887BD484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20878" y="3287006"/>
            <a:ext cx="911199" cy="0"/>
          </a:xfrm>
          <a:prstGeom prst="line">
            <a:avLst/>
          </a:prstGeom>
          <a:ln w="28575">
            <a:solidFill>
              <a:srgbClr val="D2492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>
            <a:extLst>
              <a:ext uri="{FF2B5EF4-FFF2-40B4-BE49-F238E27FC236}">
                <a16:creationId xmlns:a16="http://schemas.microsoft.com/office/drawing/2014/main" id="{08E7ABF0-DEE6-F34C-98A7-7FC5808DF58A}"/>
              </a:ext>
            </a:extLst>
          </p:cNvPr>
          <p:cNvPicPr/>
          <p:nvPr userDrawn="1"/>
        </p:nvPicPr>
        <p:blipFill>
          <a:blip r:embed="rId3"/>
          <a:stretch>
            <a:fillRect/>
          </a:stretch>
        </p:blipFill>
        <p:spPr bwMode="auto">
          <a:xfrm>
            <a:off x="381000" y="6373243"/>
            <a:ext cx="3200400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78B3FD82-CB41-C84B-B706-06F09C4B7CF1}"/>
              </a:ext>
            </a:extLst>
          </p:cNvPr>
          <p:cNvSpPr txBox="1"/>
          <p:nvPr userDrawn="1"/>
        </p:nvSpPr>
        <p:spPr>
          <a:xfrm>
            <a:off x="7478040" y="6407925"/>
            <a:ext cx="4489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i="0">
                <a:solidFill>
                  <a:srgbClr val="21314D"/>
                </a:solidFill>
                <a:latin typeface="Gotham" charset="0"/>
                <a:ea typeface="Gotham" charset="0"/>
                <a:cs typeface="Gotham" charset="0"/>
              </a:rPr>
              <a:t>MINES</a:t>
            </a:r>
            <a:r>
              <a:rPr lang="en-US" sz="1800" b="1" i="0">
                <a:solidFill>
                  <a:srgbClr val="D2492A"/>
                </a:solidFill>
                <a:latin typeface="Gotham" charset="0"/>
                <a:ea typeface="Gotham" charset="0"/>
                <a:cs typeface="Gotham" charset="0"/>
              </a:rPr>
              <a:t>.</a:t>
            </a:r>
            <a:r>
              <a:rPr lang="en-US" sz="1800" b="0" i="0">
                <a:solidFill>
                  <a:srgbClr val="92A2BD"/>
                </a:solidFill>
                <a:latin typeface="Gotham Book" charset="0"/>
                <a:ea typeface="Gotham Book" charset="0"/>
                <a:cs typeface="Gotham Book" charset="0"/>
              </a:rPr>
              <a:t>EDU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395371" y="3737295"/>
            <a:ext cx="9144000" cy="1655762"/>
          </a:xfr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>
                <a:solidFill>
                  <a:schemeClr val="bg1"/>
                </a:solidFill>
              </a:rPr>
              <a:t>Subhead, name or date goes here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F3429AB2-51CA-D34A-933D-348196C30A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alphaModFix amt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085" y="170976"/>
            <a:ext cx="10356915" cy="5825765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395371" y="2243579"/>
            <a:ext cx="10803672" cy="719056"/>
          </a:xfrm>
        </p:spPr>
        <p:txBody>
          <a:bodyPr>
            <a:normAutofit/>
          </a:bodyPr>
          <a:lstStyle>
            <a:lvl1pPr>
              <a:defRPr b="1" i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 sz="5400">
                <a:solidFill>
                  <a:schemeClr val="bg1"/>
                </a:solidFill>
              </a:rPr>
              <a:t>Presentation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608327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21314D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923E60E-3077-9A4D-B784-FBCD6B1A2E3F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AA3E255-DCE9-1E4B-905B-DD6A887BD48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-9728" y="6265545"/>
            <a:ext cx="12201728" cy="592455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816478-27A8-5948-917C-6E6357F4BB0B}"/>
              </a:ext>
            </a:extLst>
          </p:cNvPr>
          <p:cNvSpPr txBox="1"/>
          <p:nvPr userDrawn="1"/>
        </p:nvSpPr>
        <p:spPr>
          <a:xfrm>
            <a:off x="7478040" y="6398498"/>
            <a:ext cx="4489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i="0">
                <a:solidFill>
                  <a:schemeClr val="bg1"/>
                </a:solidFill>
                <a:latin typeface="Gotham" charset="0"/>
                <a:ea typeface="Gotham" charset="0"/>
                <a:cs typeface="Gotham" charset="0"/>
              </a:rPr>
              <a:t>MINES</a:t>
            </a:r>
            <a:r>
              <a:rPr lang="en-US" sz="1800" b="1" i="0">
                <a:solidFill>
                  <a:srgbClr val="D2492A"/>
                </a:solidFill>
                <a:latin typeface="Gotham" charset="0"/>
                <a:ea typeface="Gotham" charset="0"/>
                <a:cs typeface="Gotham" charset="0"/>
              </a:rPr>
              <a:t>.</a:t>
            </a:r>
            <a:r>
              <a:rPr lang="en-US" sz="1800" b="0" i="0">
                <a:solidFill>
                  <a:srgbClr val="92A2BD"/>
                </a:solidFill>
                <a:latin typeface="Gotham Book" charset="0"/>
                <a:ea typeface="Gotham Book" charset="0"/>
                <a:cs typeface="Gotham Book" charset="0"/>
              </a:rPr>
              <a:t>EDU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530F95D-C0F7-B448-B59E-D27295E0C7A5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 bwMode="auto">
          <a:xfrm>
            <a:off x="381003" y="6381481"/>
            <a:ext cx="3200395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81501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0048" y="-10049"/>
            <a:ext cx="5183189" cy="6943412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0058" y="472281"/>
            <a:ext cx="3932237" cy="1600200"/>
          </a:xfrm>
        </p:spPr>
        <p:txBody>
          <a:bodyPr anchor="b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Copy goes here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9" y="2"/>
            <a:ext cx="7008812" cy="6857999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0058" y="2072481"/>
            <a:ext cx="3932237" cy="3811588"/>
          </a:xfrm>
        </p:spPr>
        <p:txBody>
          <a:bodyPr>
            <a:normAutofit/>
          </a:bodyPr>
          <a:lstStyle>
            <a:lvl1pPr marL="457189" indent="-457189">
              <a:buFont typeface="Arial" charset="0"/>
              <a:buChar char="•"/>
              <a:defRPr sz="2800">
                <a:solidFill>
                  <a:schemeClr val="bg1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Supporting text goes here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923E60E-3077-9A4D-B784-FBCD6B1A2E3F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AA3E255-DCE9-1E4B-905B-DD6A887BD484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01F5E0A-84A7-2F4C-A9C5-069A0CC392D2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 bwMode="auto">
          <a:xfrm>
            <a:off x="381003" y="6381481"/>
            <a:ext cx="3200395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85166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1314D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923E60E-3077-9A4D-B784-FBCD6B1A2E3F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AA3E255-DCE9-1E4B-905B-DD6A887BD48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0048" y="6265545"/>
            <a:ext cx="12202048" cy="601701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C529638-9519-5646-BC6C-4C995584BC00}"/>
              </a:ext>
            </a:extLst>
          </p:cNvPr>
          <p:cNvSpPr txBox="1"/>
          <p:nvPr userDrawn="1"/>
        </p:nvSpPr>
        <p:spPr>
          <a:xfrm>
            <a:off x="7478040" y="6398498"/>
            <a:ext cx="4489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i="0">
                <a:solidFill>
                  <a:schemeClr val="bg1"/>
                </a:solidFill>
                <a:latin typeface="Gotham" charset="0"/>
                <a:ea typeface="Gotham" charset="0"/>
                <a:cs typeface="Gotham" charset="0"/>
              </a:rPr>
              <a:t>MINES</a:t>
            </a:r>
            <a:r>
              <a:rPr lang="en-US" sz="1800" b="1" i="0">
                <a:solidFill>
                  <a:srgbClr val="D2492A"/>
                </a:solidFill>
                <a:latin typeface="Gotham" charset="0"/>
                <a:ea typeface="Gotham" charset="0"/>
                <a:cs typeface="Gotham" charset="0"/>
              </a:rPr>
              <a:t>.</a:t>
            </a:r>
            <a:r>
              <a:rPr lang="en-US" sz="1800" b="0" i="0">
                <a:solidFill>
                  <a:srgbClr val="92A2BD"/>
                </a:solidFill>
                <a:latin typeface="Gotham Book" charset="0"/>
                <a:ea typeface="Gotham Book" charset="0"/>
                <a:cs typeface="Gotham Book" charset="0"/>
              </a:rPr>
              <a:t>EDU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2467B4F-5A8F-3845-8B30-98B83A0003A1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 bwMode="auto">
          <a:xfrm>
            <a:off x="381003" y="6381481"/>
            <a:ext cx="3200395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67638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>
            <a:lvl1pPr>
              <a:defRPr>
                <a:solidFill>
                  <a:srgbClr val="21314D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923E60E-3077-9A4D-B784-FBCD6B1A2E3F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AA3E255-DCE9-1E4B-905B-DD6A887BD48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0048" y="6265545"/>
            <a:ext cx="12202048" cy="601701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06899B-D311-B446-8DBB-7D61E82846C1}"/>
              </a:ext>
            </a:extLst>
          </p:cNvPr>
          <p:cNvSpPr txBox="1"/>
          <p:nvPr userDrawn="1"/>
        </p:nvSpPr>
        <p:spPr>
          <a:xfrm>
            <a:off x="7478040" y="6398498"/>
            <a:ext cx="4489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i="0">
                <a:solidFill>
                  <a:schemeClr val="bg1"/>
                </a:solidFill>
                <a:latin typeface="Gotham" charset="0"/>
                <a:ea typeface="Gotham" charset="0"/>
                <a:cs typeface="Gotham" charset="0"/>
              </a:rPr>
              <a:t>MINES</a:t>
            </a:r>
            <a:r>
              <a:rPr lang="en-US" sz="1800" b="1" i="0">
                <a:solidFill>
                  <a:srgbClr val="D2492A"/>
                </a:solidFill>
                <a:latin typeface="Gotham" charset="0"/>
                <a:ea typeface="Gotham" charset="0"/>
                <a:cs typeface="Gotham" charset="0"/>
              </a:rPr>
              <a:t>.</a:t>
            </a:r>
            <a:r>
              <a:rPr lang="en-US" sz="1800" b="0" i="0">
                <a:solidFill>
                  <a:srgbClr val="92A2BD"/>
                </a:solidFill>
                <a:latin typeface="Gotham Book" charset="0"/>
                <a:ea typeface="Gotham Book" charset="0"/>
                <a:cs typeface="Gotham Book" charset="0"/>
              </a:rPr>
              <a:t>EDU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4CB1FB3-2557-BB46-9386-C66D040E875F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 bwMode="auto">
          <a:xfrm>
            <a:off x="381003" y="6381481"/>
            <a:ext cx="3200395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81484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9728" y="-9729"/>
            <a:ext cx="12201728" cy="6265545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1" y="1709740"/>
            <a:ext cx="10515600" cy="2852737"/>
          </a:xfrm>
        </p:spPr>
        <p:txBody>
          <a:bodyPr anchor="b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Section header goes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 b="0" i="0">
                <a:solidFill>
                  <a:srgbClr val="92A2BD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Section subhead goes 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923E60E-3077-9A4D-B784-FBCD6B1A2E3F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AA3E255-DCE9-1E4B-905B-DD6A887BD484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C2BC71D-0003-024E-9F29-71C949747F4A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 bwMode="auto">
          <a:xfrm>
            <a:off x="381000" y="6373243"/>
            <a:ext cx="3200400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5715021-AF61-AF4F-9B48-1343FD8CB059}"/>
              </a:ext>
            </a:extLst>
          </p:cNvPr>
          <p:cNvSpPr txBox="1"/>
          <p:nvPr userDrawn="1"/>
        </p:nvSpPr>
        <p:spPr>
          <a:xfrm>
            <a:off x="7478040" y="6407925"/>
            <a:ext cx="4489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i="0">
                <a:solidFill>
                  <a:srgbClr val="21314D"/>
                </a:solidFill>
                <a:latin typeface="Gotham" charset="0"/>
                <a:ea typeface="Gotham" charset="0"/>
                <a:cs typeface="Gotham" charset="0"/>
              </a:rPr>
              <a:t>MINES</a:t>
            </a:r>
            <a:r>
              <a:rPr lang="en-US" sz="1800" b="1" i="0">
                <a:solidFill>
                  <a:srgbClr val="D2492A"/>
                </a:solidFill>
                <a:latin typeface="Gotham" charset="0"/>
                <a:ea typeface="Gotham" charset="0"/>
                <a:cs typeface="Gotham" charset="0"/>
              </a:rPr>
              <a:t>.</a:t>
            </a:r>
            <a:r>
              <a:rPr lang="en-US" sz="1800" b="0" i="0">
                <a:solidFill>
                  <a:srgbClr val="92A2BD"/>
                </a:solidFill>
                <a:latin typeface="Gotham Book" charset="0"/>
                <a:ea typeface="Gotham Book" charset="0"/>
                <a:cs typeface="Gotham Book" charset="0"/>
              </a:rPr>
              <a:t>EDU</a:t>
            </a:r>
          </a:p>
        </p:txBody>
      </p:sp>
    </p:spTree>
    <p:extLst>
      <p:ext uri="{BB962C8B-B14F-4D97-AF65-F5344CB8AC3E}">
        <p14:creationId xmlns:p14="http://schemas.microsoft.com/office/powerpoint/2010/main" val="1593687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1314D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-9728" y="6265545"/>
            <a:ext cx="12201728" cy="601701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923E60E-3077-9A4D-B784-FBCD6B1A2E3F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AA3E255-DCE9-1E4B-905B-DD6A887BD48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478040" y="6398498"/>
            <a:ext cx="4489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i="0">
                <a:solidFill>
                  <a:schemeClr val="bg1"/>
                </a:solidFill>
                <a:latin typeface="Gotham" charset="0"/>
                <a:ea typeface="Gotham" charset="0"/>
                <a:cs typeface="Gotham" charset="0"/>
              </a:rPr>
              <a:t>MINES</a:t>
            </a:r>
            <a:r>
              <a:rPr lang="en-US" sz="1800" b="1" i="0">
                <a:solidFill>
                  <a:srgbClr val="D2492A"/>
                </a:solidFill>
                <a:latin typeface="Gotham" charset="0"/>
                <a:ea typeface="Gotham" charset="0"/>
                <a:cs typeface="Gotham" charset="0"/>
              </a:rPr>
              <a:t>.</a:t>
            </a:r>
            <a:r>
              <a:rPr lang="en-US" sz="1800" b="0" i="0">
                <a:solidFill>
                  <a:srgbClr val="92A2BD"/>
                </a:solidFill>
                <a:latin typeface="Gotham Book" charset="0"/>
                <a:ea typeface="Gotham Book" charset="0"/>
                <a:cs typeface="Gotham Book" charset="0"/>
              </a:rPr>
              <a:t>EDU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3C7278D-9F84-1645-9C4A-4B5FD9D68954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 bwMode="auto">
          <a:xfrm>
            <a:off x="381003" y="6381481"/>
            <a:ext cx="3200395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3633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1314D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923E60E-3077-9A4D-B784-FBCD6B1A2E3F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AA3E255-DCE9-1E4B-905B-DD6A887BD48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9728" y="6265545"/>
            <a:ext cx="12201728" cy="592455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E729617-3EE6-934F-B272-92B6163ABCA3}"/>
              </a:ext>
            </a:extLst>
          </p:cNvPr>
          <p:cNvSpPr txBox="1"/>
          <p:nvPr userDrawn="1"/>
        </p:nvSpPr>
        <p:spPr>
          <a:xfrm>
            <a:off x="7478040" y="6398498"/>
            <a:ext cx="4489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i="0">
                <a:solidFill>
                  <a:schemeClr val="bg1"/>
                </a:solidFill>
                <a:latin typeface="Gotham" charset="0"/>
                <a:ea typeface="Gotham" charset="0"/>
                <a:cs typeface="Gotham" charset="0"/>
              </a:rPr>
              <a:t>MINES</a:t>
            </a:r>
            <a:r>
              <a:rPr lang="en-US" sz="1800" b="1" i="0">
                <a:solidFill>
                  <a:srgbClr val="D2492A"/>
                </a:solidFill>
                <a:latin typeface="Gotham" charset="0"/>
                <a:ea typeface="Gotham" charset="0"/>
                <a:cs typeface="Gotham" charset="0"/>
              </a:rPr>
              <a:t>.</a:t>
            </a:r>
            <a:r>
              <a:rPr lang="en-US" sz="1800" b="0" i="0">
                <a:solidFill>
                  <a:srgbClr val="92A2BD"/>
                </a:solidFill>
                <a:latin typeface="Gotham Book" charset="0"/>
                <a:ea typeface="Gotham Book" charset="0"/>
                <a:cs typeface="Gotham Book" charset="0"/>
              </a:rPr>
              <a:t>EDU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A977242-14B3-B24E-8B0C-44E4362EFCBD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 bwMode="auto">
          <a:xfrm>
            <a:off x="381003" y="6381481"/>
            <a:ext cx="3200395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91851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>
            <a:lvl1pPr>
              <a:defRPr>
                <a:solidFill>
                  <a:srgbClr val="21314D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923E60E-3077-9A4D-B784-FBCD6B1A2E3F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AA3E255-DCE9-1E4B-905B-DD6A887BD48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9728" y="6265545"/>
            <a:ext cx="12201728" cy="592455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7053E08-80AB-B043-979E-87B7A1E7EB21}"/>
              </a:ext>
            </a:extLst>
          </p:cNvPr>
          <p:cNvSpPr txBox="1"/>
          <p:nvPr userDrawn="1"/>
        </p:nvSpPr>
        <p:spPr>
          <a:xfrm>
            <a:off x="7478040" y="6398498"/>
            <a:ext cx="4489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i="0">
                <a:solidFill>
                  <a:schemeClr val="bg1"/>
                </a:solidFill>
                <a:latin typeface="Gotham" charset="0"/>
                <a:ea typeface="Gotham" charset="0"/>
                <a:cs typeface="Gotham" charset="0"/>
              </a:rPr>
              <a:t>MINES</a:t>
            </a:r>
            <a:r>
              <a:rPr lang="en-US" sz="1800" b="1" i="0">
                <a:solidFill>
                  <a:srgbClr val="D2492A"/>
                </a:solidFill>
                <a:latin typeface="Gotham" charset="0"/>
                <a:ea typeface="Gotham" charset="0"/>
                <a:cs typeface="Gotham" charset="0"/>
              </a:rPr>
              <a:t>.</a:t>
            </a:r>
            <a:r>
              <a:rPr lang="en-US" sz="1800" b="0" i="0">
                <a:solidFill>
                  <a:srgbClr val="92A2BD"/>
                </a:solidFill>
                <a:latin typeface="Gotham Book" charset="0"/>
                <a:ea typeface="Gotham Book" charset="0"/>
                <a:cs typeface="Gotham Book" charset="0"/>
              </a:rPr>
              <a:t>EDU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2B57081-B141-9B4E-9482-F401745054EE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 bwMode="auto">
          <a:xfrm>
            <a:off x="381003" y="6381481"/>
            <a:ext cx="3200395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1879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1314D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923E60E-3077-9A4D-B784-FBCD6B1A2E3F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AA3E255-DCE9-1E4B-905B-DD6A887BD48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9728" y="6265545"/>
            <a:ext cx="12201728" cy="592455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BA0EA07-1225-FE4C-917E-74A024F5E428}"/>
              </a:ext>
            </a:extLst>
          </p:cNvPr>
          <p:cNvSpPr txBox="1"/>
          <p:nvPr userDrawn="1"/>
        </p:nvSpPr>
        <p:spPr>
          <a:xfrm>
            <a:off x="7478040" y="6398498"/>
            <a:ext cx="4489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i="0">
                <a:solidFill>
                  <a:schemeClr val="bg1"/>
                </a:solidFill>
                <a:latin typeface="Gotham" charset="0"/>
                <a:ea typeface="Gotham" charset="0"/>
                <a:cs typeface="Gotham" charset="0"/>
              </a:rPr>
              <a:t>MINES</a:t>
            </a:r>
            <a:r>
              <a:rPr lang="en-US" sz="1800" b="1" i="0">
                <a:solidFill>
                  <a:srgbClr val="D2492A"/>
                </a:solidFill>
                <a:latin typeface="Gotham" charset="0"/>
                <a:ea typeface="Gotham" charset="0"/>
                <a:cs typeface="Gotham" charset="0"/>
              </a:rPr>
              <a:t>.</a:t>
            </a:r>
            <a:r>
              <a:rPr lang="en-US" sz="1800" b="0" i="0">
                <a:solidFill>
                  <a:srgbClr val="92A2BD"/>
                </a:solidFill>
                <a:latin typeface="Gotham Book" charset="0"/>
                <a:ea typeface="Gotham Book" charset="0"/>
                <a:cs typeface="Gotham Book" charset="0"/>
              </a:rPr>
              <a:t>EDU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3F1F743-16CE-3043-9E24-77715B0645DA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 bwMode="auto">
          <a:xfrm>
            <a:off x="381003" y="6381481"/>
            <a:ext cx="3200395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11590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923E60E-3077-9A4D-B784-FBCD6B1A2E3F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AA3E255-DCE9-1E4B-905B-DD6A887BD48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2"/>
          <p:cNvSpPr txBox="1">
            <a:spLocks/>
          </p:cNvSpPr>
          <p:nvPr userDrawn="1"/>
        </p:nvSpPr>
        <p:spPr>
          <a:xfrm>
            <a:off x="838202" y="5746528"/>
            <a:ext cx="13016751" cy="779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rgbClr val="21314D"/>
                </a:solidFill>
                <a:latin typeface="Gotham Medium" charset="0"/>
                <a:ea typeface="Gotham Medium" charset="0"/>
                <a:cs typeface="Gotham Medium" charset="0"/>
              </a:defRPr>
            </a:lvl1pPr>
          </a:lstStyle>
          <a:p>
            <a:r>
              <a:rPr lang="en-US" sz="4400" b="1" i="0">
                <a:latin typeface="Arial" panose="020B0604020202020204" pitchFamily="34" charset="0"/>
                <a:cs typeface="Arial" panose="020B0604020202020204" pitchFamily="34" charset="0"/>
              </a:rPr>
              <a:t>Headline Copy Goes Here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"/>
          </p:nvPr>
        </p:nvSpPr>
        <p:spPr>
          <a:xfrm>
            <a:off x="0" y="1"/>
            <a:ext cx="12192000" cy="557703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95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10048" y="-10048"/>
            <a:ext cx="12202048" cy="6868048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screen">
            <a:alphaModFix amt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085" y="552941"/>
            <a:ext cx="10356915" cy="5825765"/>
          </a:xfrm>
          <a:prstGeom prst="rect">
            <a:avLst/>
          </a:prstGeom>
        </p:spPr>
      </p:pic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046399" y="2531096"/>
            <a:ext cx="9144000" cy="1655762"/>
          </a:xfrm>
        </p:spPr>
        <p:txBody>
          <a:bodyPr>
            <a:normAutofit/>
          </a:bodyPr>
          <a:lstStyle>
            <a:lvl1pPr marL="0" indent="0">
              <a:buNone/>
              <a:defRPr sz="4000" b="1" i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>
                <a:solidFill>
                  <a:schemeClr val="bg1"/>
                </a:solidFill>
              </a:rPr>
              <a:t>“Quote goes here.”</a:t>
            </a:r>
          </a:p>
        </p:txBody>
      </p:sp>
    </p:spTree>
    <p:extLst>
      <p:ext uri="{BB962C8B-B14F-4D97-AF65-F5344CB8AC3E}">
        <p14:creationId xmlns:p14="http://schemas.microsoft.com/office/powerpoint/2010/main" val="224394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7060252" y="982464"/>
            <a:ext cx="4862405" cy="1794085"/>
          </a:xfrm>
        </p:spPr>
        <p:txBody>
          <a:bodyPr/>
          <a:lstStyle/>
          <a:p>
            <a:r>
              <a:rPr lang="en-US"/>
              <a:t>Headline Copy Goes Here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060253" y="3052261"/>
            <a:ext cx="4862404" cy="1975926"/>
          </a:xfrm>
        </p:spPr>
        <p:txBody>
          <a:bodyPr/>
          <a:lstStyle/>
          <a:p>
            <a:r>
              <a:rPr lang="en-US"/>
              <a:t>Click to add text</a:t>
            </a:r>
          </a:p>
          <a:p>
            <a:r>
              <a:rPr lang="en-US"/>
              <a:t>Click to add text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0"/>
          </p:nvPr>
        </p:nvSpPr>
        <p:spPr>
          <a:xfrm>
            <a:off x="0" y="3"/>
            <a:ext cx="6890995" cy="6857999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7478040" y="6407925"/>
            <a:ext cx="4489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i="0">
                <a:solidFill>
                  <a:srgbClr val="21314D"/>
                </a:solidFill>
                <a:latin typeface="Gotham" charset="0"/>
                <a:ea typeface="Gotham" charset="0"/>
                <a:cs typeface="Gotham" charset="0"/>
              </a:rPr>
              <a:t>MINES</a:t>
            </a:r>
            <a:r>
              <a:rPr lang="en-US" sz="1800" b="1" i="0">
                <a:solidFill>
                  <a:srgbClr val="D2492A"/>
                </a:solidFill>
                <a:latin typeface="Gotham" charset="0"/>
                <a:ea typeface="Gotham" charset="0"/>
                <a:cs typeface="Gotham" charset="0"/>
              </a:rPr>
              <a:t>.</a:t>
            </a:r>
            <a:r>
              <a:rPr lang="en-US" sz="1800" b="0" i="0">
                <a:solidFill>
                  <a:srgbClr val="92A2BD"/>
                </a:solidFill>
                <a:latin typeface="Gotham Book" charset="0"/>
                <a:ea typeface="Gotham Book" charset="0"/>
                <a:cs typeface="Gotham Book" charset="0"/>
              </a:rPr>
              <a:t>EDU</a:t>
            </a:r>
          </a:p>
        </p:txBody>
      </p:sp>
    </p:spTree>
    <p:extLst>
      <p:ext uri="{BB962C8B-B14F-4D97-AF65-F5344CB8AC3E}">
        <p14:creationId xmlns:p14="http://schemas.microsoft.com/office/powerpoint/2010/main" val="53956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57347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61" r:id="rId8"/>
    <p:sldLayoutId id="2147483660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21314D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>
                <a:latin typeface="Arial"/>
                <a:cs typeface="Arial"/>
              </a:rPr>
              <a:t>Preparing for Workday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Budgets in Workday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88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36728"/>
            <a:ext cx="10515600" cy="2852737"/>
          </a:xfrm>
        </p:spPr>
        <p:txBody>
          <a:bodyPr/>
          <a:lstStyle/>
          <a:p>
            <a:r>
              <a:rPr lang="en-US">
                <a:latin typeface="Arial"/>
                <a:cs typeface="Arial"/>
              </a:rPr>
              <a:t>Introduction 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we’ll cover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5524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27965" indent="-227965">
              <a:lnSpc>
                <a:spcPct val="100000"/>
              </a:lnSpc>
              <a:spcBef>
                <a:spcPts val="1200"/>
              </a:spcBef>
            </a:pPr>
            <a:r>
              <a:rPr lang="en-US">
                <a:latin typeface="Arial"/>
                <a:cs typeface="Arial"/>
              </a:rPr>
              <a:t>July 1st – What will you see?</a:t>
            </a:r>
          </a:p>
          <a:p>
            <a:pPr marL="685154" lvl="1" indent="-227965">
              <a:lnSpc>
                <a:spcPct val="100000"/>
              </a:lnSpc>
              <a:spcBef>
                <a:spcPts val="1200"/>
              </a:spcBef>
            </a:pPr>
            <a:r>
              <a:rPr lang="en-US">
                <a:latin typeface="Arial"/>
                <a:cs typeface="Arial"/>
              </a:rPr>
              <a:t>Budget to Actual Reporting</a:t>
            </a:r>
          </a:p>
          <a:p>
            <a:pPr marL="685154" lvl="1" indent="-227965">
              <a:lnSpc>
                <a:spcPct val="100000"/>
              </a:lnSpc>
              <a:spcBef>
                <a:spcPts val="1200"/>
              </a:spcBef>
            </a:pPr>
            <a:r>
              <a:rPr lang="en-US">
                <a:latin typeface="Arial"/>
                <a:cs typeface="Arial"/>
              </a:rPr>
              <a:t>Adjusting or Requesting Budget Changes </a:t>
            </a:r>
          </a:p>
          <a:p>
            <a:pPr marL="1142342" lvl="2" indent="-227965">
              <a:lnSpc>
                <a:spcPct val="100000"/>
              </a:lnSpc>
              <a:spcBef>
                <a:spcPts val="1200"/>
              </a:spcBef>
            </a:pPr>
            <a:r>
              <a:rPr lang="en-US">
                <a:latin typeface="Arial"/>
                <a:cs typeface="Arial"/>
              </a:rPr>
              <a:t>Now called Budget Amendments</a:t>
            </a:r>
          </a:p>
          <a:p>
            <a:pPr marL="227965" indent="-227965">
              <a:lnSpc>
                <a:spcPct val="100000"/>
              </a:lnSpc>
              <a:spcBef>
                <a:spcPts val="1200"/>
              </a:spcBef>
            </a:pPr>
            <a:r>
              <a:rPr lang="en-US">
                <a:latin typeface="Arial"/>
                <a:cs typeface="Arial"/>
              </a:rPr>
              <a:t>Budgets in Workday vs Banner/COGNOS</a:t>
            </a:r>
          </a:p>
          <a:p>
            <a:pPr marL="227965" indent="-227965">
              <a:lnSpc>
                <a:spcPct val="100000"/>
              </a:lnSpc>
              <a:spcBef>
                <a:spcPts val="1200"/>
              </a:spcBef>
            </a:pPr>
            <a:r>
              <a:rPr lang="en-US">
                <a:latin typeface="Arial"/>
                <a:cs typeface="Arial"/>
              </a:rPr>
              <a:t>Adaptive Planning</a:t>
            </a:r>
          </a:p>
          <a:p>
            <a:pPr marL="227965" indent="-227965">
              <a:lnSpc>
                <a:spcPct val="100000"/>
              </a:lnSpc>
              <a:spcBef>
                <a:spcPts val="1200"/>
              </a:spcBef>
            </a:pPr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2056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4E42B-0824-46BA-84ED-DEECD7B1B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3783"/>
            <a:ext cx="10515600" cy="732153"/>
          </a:xfrm>
        </p:spPr>
        <p:txBody>
          <a:bodyPr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Foundational Data Model (FDM)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5F38D2-9B5F-8CA4-44DA-75A0E7B85758}"/>
              </a:ext>
            </a:extLst>
          </p:cNvPr>
          <p:cNvSpPr txBox="1"/>
          <p:nvPr/>
        </p:nvSpPr>
        <p:spPr>
          <a:xfrm>
            <a:off x="568169" y="1580732"/>
            <a:ext cx="5489359" cy="30162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200" b="1" dirty="0">
                <a:solidFill>
                  <a:srgbClr val="DD5F36"/>
                </a:solidFill>
                <a:latin typeface="Arial"/>
                <a:cs typeface="Arial"/>
              </a:rPr>
              <a:t>Elements of the FDM in Workday 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Driver Worktag</a:t>
            </a:r>
            <a:endParaRPr lang="en-US" sz="2400" dirty="0">
              <a:cs typeface="Calibri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Cost Center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Fund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Revenue/Spend Category &amp; Ledger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Function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Program</a:t>
            </a:r>
          </a:p>
          <a:p>
            <a:endParaRPr lang="en-US" sz="2400" dirty="0">
              <a:cs typeface="Calibri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51FA08E-4316-4A3B-9A29-21AB6F1F1049}"/>
              </a:ext>
            </a:extLst>
          </p:cNvPr>
          <p:cNvSpPr/>
          <p:nvPr/>
        </p:nvSpPr>
        <p:spPr>
          <a:xfrm>
            <a:off x="6095999" y="1580732"/>
            <a:ext cx="548935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DD5F36"/>
                </a:solidFill>
                <a:latin typeface="Arial"/>
                <a:cs typeface="Arial"/>
              </a:rPr>
              <a:t>Equivalent</a:t>
            </a:r>
            <a:r>
              <a:rPr lang="en-US" sz="2400" dirty="0"/>
              <a:t> </a:t>
            </a:r>
            <a:r>
              <a:rPr lang="en-US" sz="2200" b="1" dirty="0">
                <a:solidFill>
                  <a:srgbClr val="DD5F36"/>
                </a:solidFill>
                <a:latin typeface="Arial"/>
                <a:cs typeface="Arial"/>
              </a:rPr>
              <a:t>Element</a:t>
            </a:r>
            <a:r>
              <a:rPr lang="en-US" sz="2400" dirty="0"/>
              <a:t> </a:t>
            </a:r>
            <a:r>
              <a:rPr lang="en-US" sz="2200" b="1" dirty="0">
                <a:solidFill>
                  <a:srgbClr val="DD5F36"/>
                </a:solidFill>
                <a:latin typeface="Arial"/>
                <a:cs typeface="Arial"/>
              </a:rPr>
              <a:t>in Banner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Index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Organization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Fund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Account Code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Program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Activity Code</a:t>
            </a:r>
          </a:p>
        </p:txBody>
      </p:sp>
    </p:spTree>
    <p:extLst>
      <p:ext uri="{BB962C8B-B14F-4D97-AF65-F5344CB8AC3E}">
        <p14:creationId xmlns:p14="http://schemas.microsoft.com/office/powerpoint/2010/main" val="1670801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956" y="383712"/>
            <a:ext cx="10515600" cy="1325563"/>
          </a:xfrm>
        </p:spPr>
        <p:txBody>
          <a:bodyPr/>
          <a:lstStyle/>
          <a:p>
            <a:r>
              <a:rPr lang="en-US">
                <a:latin typeface="Arial"/>
                <a:cs typeface="Arial"/>
              </a:rPr>
              <a:t>Budgets: Workday vs Banner/COGNOS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5524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27965" indent="-227965">
              <a:lnSpc>
                <a:spcPct val="100000"/>
              </a:lnSpc>
              <a:spcBef>
                <a:spcPts val="1200"/>
              </a:spcBef>
            </a:pPr>
            <a:endParaRPr lang="en-US">
              <a:latin typeface="Arial"/>
              <a:cs typeface="Arial"/>
            </a:endParaRPr>
          </a:p>
          <a:p>
            <a:pPr marL="227965" indent="-227965">
              <a:lnSpc>
                <a:spcPct val="100000"/>
              </a:lnSpc>
              <a:spcBef>
                <a:spcPts val="1200"/>
              </a:spcBef>
            </a:pPr>
            <a:endParaRPr lang="en-US">
              <a:cs typeface="Arial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721C18B-63FE-553F-88D7-38119819F19B}"/>
              </a:ext>
            </a:extLst>
          </p:cNvPr>
          <p:cNvSpPr txBox="1">
            <a:spLocks/>
          </p:cNvSpPr>
          <p:nvPr/>
        </p:nvSpPr>
        <p:spPr>
          <a:xfrm>
            <a:off x="990600" y="166792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965" indent="-227965">
              <a:lnSpc>
                <a:spcPct val="100000"/>
              </a:lnSpc>
              <a:spcBef>
                <a:spcPts val="0"/>
              </a:spcBef>
            </a:pPr>
            <a:r>
              <a:rPr lang="en-US">
                <a:latin typeface="Arial"/>
                <a:cs typeface="Arial"/>
              </a:rPr>
              <a:t>Once familiar with the system, you can flow between summaries and details.</a:t>
            </a:r>
          </a:p>
          <a:p>
            <a:pPr marL="227965" indent="-227965">
              <a:lnSpc>
                <a:spcPct val="100000"/>
              </a:lnSpc>
              <a:spcBef>
                <a:spcPts val="0"/>
              </a:spcBef>
            </a:pPr>
            <a:r>
              <a:rPr lang="en-US">
                <a:latin typeface="Arial"/>
                <a:cs typeface="Arial"/>
              </a:rPr>
              <a:t>Fund Manager will have access to view all fund types: </a:t>
            </a:r>
            <a:endParaRPr lang="en-US"/>
          </a:p>
          <a:p>
            <a:pPr marL="685165" lvl="1" indent="-227965">
              <a:lnSpc>
                <a:spcPct val="100000"/>
              </a:lnSpc>
              <a:spcBef>
                <a:spcPts val="0"/>
              </a:spcBef>
            </a:pPr>
            <a:r>
              <a:rPr lang="en-US">
                <a:latin typeface="Arial"/>
                <a:cs typeface="Arial"/>
              </a:rPr>
              <a:t>General fund</a:t>
            </a:r>
            <a:endParaRPr lang="en-US">
              <a:cs typeface="Arial"/>
            </a:endParaRPr>
          </a:p>
          <a:p>
            <a:pPr marL="685165" lvl="1" indent="-227965">
              <a:lnSpc>
                <a:spcPct val="100000"/>
              </a:lnSpc>
              <a:spcBef>
                <a:spcPts val="0"/>
              </a:spcBef>
            </a:pPr>
            <a:r>
              <a:rPr lang="en-US">
                <a:latin typeface="Arial"/>
                <a:cs typeface="Arial"/>
              </a:rPr>
              <a:t>Gifts</a:t>
            </a:r>
            <a:endParaRPr lang="en-US">
              <a:cs typeface="Arial"/>
            </a:endParaRPr>
          </a:p>
          <a:p>
            <a:pPr marL="685165" lvl="1" indent="-227965">
              <a:lnSpc>
                <a:spcPct val="100000"/>
              </a:lnSpc>
              <a:spcBef>
                <a:spcPts val="0"/>
              </a:spcBef>
            </a:pPr>
            <a:r>
              <a:rPr lang="en-US">
                <a:latin typeface="Arial"/>
                <a:cs typeface="Arial"/>
              </a:rPr>
              <a:t>Grants</a:t>
            </a:r>
            <a:endParaRPr lang="en-US">
              <a:cs typeface="Arial"/>
            </a:endParaRPr>
          </a:p>
          <a:p>
            <a:pPr marL="685165" lvl="1" indent="-227965">
              <a:lnSpc>
                <a:spcPct val="100000"/>
              </a:lnSpc>
              <a:spcBef>
                <a:spcPts val="0"/>
              </a:spcBef>
            </a:pPr>
            <a:r>
              <a:rPr lang="en-US">
                <a:latin typeface="Arial"/>
                <a:cs typeface="Arial"/>
              </a:rPr>
              <a:t>PD</a:t>
            </a:r>
            <a:endParaRPr lang="en-US">
              <a:cs typeface="Arial"/>
            </a:endParaRPr>
          </a:p>
          <a:p>
            <a:pPr marL="685165" lvl="1" indent="-227965">
              <a:lnSpc>
                <a:spcPct val="100000"/>
              </a:lnSpc>
              <a:spcBef>
                <a:spcPts val="0"/>
              </a:spcBef>
            </a:pPr>
            <a:r>
              <a:rPr lang="en-US" err="1">
                <a:latin typeface="Arial"/>
                <a:cs typeface="Arial"/>
              </a:rPr>
              <a:t>Rollforward</a:t>
            </a:r>
            <a:r>
              <a:rPr lang="en-US">
                <a:latin typeface="Arial"/>
                <a:cs typeface="Arial"/>
              </a:rPr>
              <a:t> </a:t>
            </a:r>
            <a:endParaRPr lang="en-US">
              <a:cs typeface="Arial"/>
            </a:endParaRPr>
          </a:p>
          <a:p>
            <a:pPr marL="227965" indent="-227965">
              <a:lnSpc>
                <a:spcPct val="100000"/>
              </a:lnSpc>
              <a:spcBef>
                <a:spcPts val="0"/>
              </a:spcBef>
            </a:pPr>
            <a:r>
              <a:rPr lang="en-US">
                <a:latin typeface="Arial"/>
                <a:cs typeface="Arial"/>
              </a:rPr>
              <a:t>Eventually will have report views showing department Cost Centers (ORG) or individual Operating/Project </a:t>
            </a:r>
            <a:r>
              <a:rPr lang="en-US" err="1">
                <a:latin typeface="Arial"/>
                <a:cs typeface="Arial"/>
              </a:rPr>
              <a:t>Worktags</a:t>
            </a:r>
            <a:r>
              <a:rPr lang="en-US">
                <a:latin typeface="Arial"/>
                <a:cs typeface="Arial"/>
              </a:rPr>
              <a:t> (index) </a:t>
            </a:r>
            <a:endParaRPr lang="en-US">
              <a:cs typeface="Arial"/>
            </a:endParaRPr>
          </a:p>
          <a:p>
            <a:pPr marL="227965" indent="-227965">
              <a:lnSpc>
                <a:spcPct val="100000"/>
              </a:lnSpc>
              <a:spcBef>
                <a:spcPts val="0"/>
              </a:spcBef>
            </a:pPr>
            <a:endParaRPr lang="en-US">
              <a:cs typeface="Arial"/>
            </a:endParaRPr>
          </a:p>
          <a:p>
            <a:pPr marL="227965" indent="-227965">
              <a:lnSpc>
                <a:spcPct val="100000"/>
              </a:lnSpc>
              <a:spcBef>
                <a:spcPts val="1200"/>
              </a:spcBef>
            </a:pPr>
            <a:endParaRPr lang="en-US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97522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Adaptive Planning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5524"/>
            <a:ext cx="10515600" cy="435133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227965" indent="-227965">
              <a:lnSpc>
                <a:spcPct val="100000"/>
              </a:lnSpc>
              <a:spcBef>
                <a:spcPts val="1200"/>
              </a:spcBef>
            </a:pPr>
            <a:r>
              <a:rPr lang="en-US">
                <a:latin typeface="Arial"/>
                <a:cs typeface="Arial"/>
              </a:rPr>
              <a:t>Primary use is a financial planning tool </a:t>
            </a:r>
          </a:p>
          <a:p>
            <a:pPr marL="227965" indent="-227965">
              <a:lnSpc>
                <a:spcPct val="100000"/>
              </a:lnSpc>
              <a:spcBef>
                <a:spcPts val="1200"/>
              </a:spcBef>
            </a:pPr>
            <a:r>
              <a:rPr lang="en-US">
                <a:latin typeface="Arial"/>
                <a:cs typeface="Arial"/>
              </a:rPr>
              <a:t>Ability to create spending plans, both higher summary and detailed by spend or revenue categories (formerly account codes)</a:t>
            </a:r>
          </a:p>
          <a:p>
            <a:pPr marL="227965" indent="-227965">
              <a:lnSpc>
                <a:spcPct val="100000"/>
              </a:lnSpc>
              <a:spcBef>
                <a:spcPts val="1200"/>
              </a:spcBef>
            </a:pPr>
            <a:r>
              <a:rPr lang="en-US">
                <a:latin typeface="Arial"/>
                <a:cs typeface="Arial"/>
              </a:rPr>
              <a:t>Should have other reporting options for viewing the current budget vs current spending</a:t>
            </a:r>
          </a:p>
          <a:p>
            <a:pPr marL="227965" indent="-227965">
              <a:lnSpc>
                <a:spcPct val="100000"/>
              </a:lnSpc>
              <a:spcBef>
                <a:spcPts val="1200"/>
              </a:spcBef>
            </a:pPr>
            <a:r>
              <a:rPr lang="en-US">
                <a:latin typeface="Arial"/>
                <a:cs typeface="Arial"/>
              </a:rPr>
              <a:t>Timeline</a:t>
            </a:r>
          </a:p>
          <a:p>
            <a:pPr marL="684530" lvl="1" indent="-227965">
              <a:lnSpc>
                <a:spcPct val="100000"/>
              </a:lnSpc>
              <a:spcBef>
                <a:spcPts val="1200"/>
              </a:spcBef>
            </a:pPr>
            <a:r>
              <a:rPr lang="en-US">
                <a:latin typeface="Arial"/>
                <a:cs typeface="Arial"/>
              </a:rPr>
              <a:t>Implementation is late August 2023 through December 2023</a:t>
            </a:r>
          </a:p>
          <a:p>
            <a:pPr marL="684530" lvl="1" indent="-227965">
              <a:lnSpc>
                <a:spcPct val="100000"/>
              </a:lnSpc>
              <a:spcBef>
                <a:spcPts val="1200"/>
              </a:spcBef>
            </a:pPr>
            <a:r>
              <a:rPr lang="en-US">
                <a:latin typeface="Arial"/>
                <a:cs typeface="Arial"/>
              </a:rPr>
              <a:t>Production in early January 2024</a:t>
            </a:r>
          </a:p>
          <a:p>
            <a:pPr marL="227330" indent="-227965">
              <a:lnSpc>
                <a:spcPct val="100000"/>
              </a:lnSpc>
              <a:spcBef>
                <a:spcPts val="1200"/>
              </a:spcBef>
            </a:pPr>
            <a:r>
              <a:rPr lang="en-US">
                <a:latin typeface="Arial"/>
                <a:cs typeface="Arial"/>
              </a:rPr>
              <a:t>More details and training late 2023</a:t>
            </a:r>
          </a:p>
          <a:p>
            <a:pPr marL="227965" indent="-227965">
              <a:lnSpc>
                <a:spcPct val="100000"/>
              </a:lnSpc>
              <a:spcBef>
                <a:spcPts val="1200"/>
              </a:spcBef>
            </a:pPr>
            <a:endParaRPr lang="en-US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0720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36728"/>
            <a:ext cx="10515600" cy="2852737"/>
          </a:xfrm>
        </p:spPr>
        <p:txBody>
          <a:bodyPr/>
          <a:lstStyle/>
          <a:p>
            <a:r>
              <a:rPr lang="en-US">
                <a:latin typeface="Arial"/>
                <a:cs typeface="Arial"/>
              </a:rPr>
              <a:t>Workday Demonstration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739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Q&amp;A 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907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faultSectionNames xmlns="7152ead8-de4b-4194-83bc-5e4b2973981d" xsi:nil="true"/>
    <Templates xmlns="7152ead8-de4b-4194-83bc-5e4b2973981d" xsi:nil="true"/>
    <Member_Groups xmlns="7152ead8-de4b-4194-83bc-5e4b2973981d">
      <UserInfo>
        <DisplayName/>
        <AccountId xsi:nil="true"/>
        <AccountType/>
      </UserInfo>
    </Member_Groups>
    <NotebookType xmlns="7152ead8-de4b-4194-83bc-5e4b2973981d" xsi:nil="true"/>
    <Distribution_Groups xmlns="7152ead8-de4b-4194-83bc-5e4b2973981d" xsi:nil="true"/>
    <TeamsChannelId xmlns="7152ead8-de4b-4194-83bc-5e4b2973981d" xsi:nil="true"/>
    <Invited_Leaders xmlns="7152ead8-de4b-4194-83bc-5e4b2973981d" xsi:nil="true"/>
    <Is_Collaboration_Space_Locked xmlns="7152ead8-de4b-4194-83bc-5e4b2973981d" xsi:nil="true"/>
    <Members xmlns="7152ead8-de4b-4194-83bc-5e4b2973981d">
      <UserInfo>
        <DisplayName/>
        <AccountId xsi:nil="true"/>
        <AccountType/>
      </UserInfo>
    </Members>
    <Owner xmlns="7152ead8-de4b-4194-83bc-5e4b2973981d">
      <UserInfo>
        <DisplayName/>
        <AccountId xsi:nil="true"/>
        <AccountType/>
      </UserInfo>
    </Owner>
    <LMS_Mappings xmlns="7152ead8-de4b-4194-83bc-5e4b2973981d" xsi:nil="true"/>
    <FolderType xmlns="7152ead8-de4b-4194-83bc-5e4b2973981d" xsi:nil="true"/>
    <CultureName xmlns="7152ead8-de4b-4194-83bc-5e4b2973981d" xsi:nil="true"/>
    <Leaders xmlns="7152ead8-de4b-4194-83bc-5e4b2973981d">
      <UserInfo>
        <DisplayName/>
        <AccountId xsi:nil="true"/>
        <AccountType/>
      </UserInfo>
    </Leaders>
    <IsNotebookLocked xmlns="7152ead8-de4b-4194-83bc-5e4b2973981d" xsi:nil="true"/>
    <Invited_Members xmlns="7152ead8-de4b-4194-83bc-5e4b2973981d" xsi:nil="true"/>
    <Math_Settings xmlns="7152ead8-de4b-4194-83bc-5e4b2973981d" xsi:nil="true"/>
    <Has_Leaders_Only_SectionGroup xmlns="7152ead8-de4b-4194-83bc-5e4b2973981d" xsi:nil="true"/>
    <AppVersion xmlns="7152ead8-de4b-4194-83bc-5e4b2973981d" xsi:nil="true"/>
    <Self_Registration_Enabled xmlns="7152ead8-de4b-4194-83bc-5e4b2973981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D43FCCD7FDE24AADA0BA729709DF4E" ma:contentTypeVersion="30" ma:contentTypeDescription="Create a new document." ma:contentTypeScope="" ma:versionID="cc5bd28b376a3614762cddc9aad1d2a1">
  <xsd:schema xmlns:xsd="http://www.w3.org/2001/XMLSchema" xmlns:xs="http://www.w3.org/2001/XMLSchema" xmlns:p="http://schemas.microsoft.com/office/2006/metadata/properties" xmlns:ns2="7152ead8-de4b-4194-83bc-5e4b2973981d" xmlns:ns3="a410b1d4-faf7-4d7a-af2c-feb76042af72" targetNamespace="http://schemas.microsoft.com/office/2006/metadata/properties" ma:root="true" ma:fieldsID="a9577871e1e53d5b794099606b213f18" ns2:_="" ns3:_="">
    <xsd:import namespace="7152ead8-de4b-4194-83bc-5e4b2973981d"/>
    <xsd:import namespace="a410b1d4-faf7-4d7a-af2c-feb76042af72"/>
    <xsd:element name="properties">
      <xsd:complexType>
        <xsd:sequence>
          <xsd:element name="documentManagement">
            <xsd:complexType>
              <xsd:all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Self_Registration_Enabled" minOccurs="0"/>
                <xsd:element ref="ns2:Has_Leaders_Only_SectionGroup" minOccurs="0"/>
                <xsd:element ref="ns2:Is_Collaboration_Space_Locked" minOccurs="0"/>
                <xsd:element ref="ns2:IsNotebookLocked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52ead8-de4b-4194-83bc-5e4b2973981d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17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18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19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22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3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25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3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32" nillable="true" ma:displayName="Tags" ma:internalName="MediaServiceAutoTags" ma:readOnly="true">
      <xsd:simpleType>
        <xsd:restriction base="dms:Text"/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35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10b1d4-faf7-4d7a-af2c-feb76042af72" elementFormDefault="qualified">
    <xsd:import namespace="http://schemas.microsoft.com/office/2006/documentManagement/types"/>
    <xsd:import namespace="http://schemas.microsoft.com/office/infopath/2007/PartnerControls"/>
    <xsd:element name="SharedWithUsers" ma:index="3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C6D6B50-5E30-49B5-849B-2F6CB7AE8C2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560AFF7-835B-4D72-A64A-4B0D7C38D51B}">
  <ds:schemaRefs>
    <ds:schemaRef ds:uri="http://schemas.microsoft.com/office/infopath/2007/PartnerControls"/>
    <ds:schemaRef ds:uri="http://purl.org/dc/terms/"/>
    <ds:schemaRef ds:uri="http://purl.org/dc/elements/1.1/"/>
    <ds:schemaRef ds:uri="7152ead8-de4b-4194-83bc-5e4b2973981d"/>
    <ds:schemaRef ds:uri="http://schemas.microsoft.com/office/2006/documentManagement/types"/>
    <ds:schemaRef ds:uri="http://purl.org/dc/dcmitype/"/>
    <ds:schemaRef ds:uri="http://www.w3.org/XML/1998/namespace"/>
    <ds:schemaRef ds:uri="http://schemas.openxmlformats.org/package/2006/metadata/core-properties"/>
    <ds:schemaRef ds:uri="a410b1d4-faf7-4d7a-af2c-feb76042af72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90E55B8-C359-4630-8B74-49196E127EC1}">
  <ds:schemaRefs>
    <ds:schemaRef ds:uri="7152ead8-de4b-4194-83bc-5e4b2973981d"/>
    <ds:schemaRef ds:uri="a410b1d4-faf7-4d7a-af2c-feb76042af7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225</Words>
  <Application>Microsoft Office PowerPoint</Application>
  <PresentationFormat>Widescreen</PresentationFormat>
  <Paragraphs>51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Gotham</vt:lpstr>
      <vt:lpstr>Gotham Book</vt:lpstr>
      <vt:lpstr>Gotham Medium</vt:lpstr>
      <vt:lpstr>Office Theme</vt:lpstr>
      <vt:lpstr>Preparing for Workday</vt:lpstr>
      <vt:lpstr>Introduction </vt:lpstr>
      <vt:lpstr>What we’ll cover </vt:lpstr>
      <vt:lpstr>Foundational Data Model (FDM)</vt:lpstr>
      <vt:lpstr>Budgets: Workday vs Banner/COGNOS</vt:lpstr>
      <vt:lpstr>Adaptive Planning</vt:lpstr>
      <vt:lpstr>Workday Demonstration</vt:lpstr>
      <vt:lpstr>Q&amp;A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Microsoft Office User</dc:creator>
  <cp:keywords/>
  <dc:description/>
  <cp:lastModifiedBy>Vanessa Rael</cp:lastModifiedBy>
  <cp:revision>3</cp:revision>
  <cp:lastPrinted>2022-11-28T16:22:24Z</cp:lastPrinted>
  <dcterms:created xsi:type="dcterms:W3CDTF">2017-08-01T15:06:47Z</dcterms:created>
  <dcterms:modified xsi:type="dcterms:W3CDTF">2023-05-31T14:27:03Z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0x01010050D43FCCD7FDE24AADA0BA729709DF4E</vt:lpwstr>
  </property>
</Properties>
</file>