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437" r:id="rId5"/>
    <p:sldId id="1688" r:id="rId6"/>
    <p:sldId id="264925" r:id="rId7"/>
    <p:sldId id="264934" r:id="rId8"/>
    <p:sldId id="264929" r:id="rId9"/>
    <p:sldId id="264931" r:id="rId10"/>
    <p:sldId id="264932" r:id="rId11"/>
    <p:sldId id="264914" r:id="rId12"/>
    <p:sldId id="264924" r:id="rId13"/>
    <p:sldId id="264930" r:id="rId14"/>
    <p:sldId id="264922" r:id="rId15"/>
    <p:sldId id="264933" r:id="rId16"/>
    <p:sldId id="264935" r:id="rId17"/>
    <p:sldId id="290" r:id="rId18"/>
    <p:sldId id="264857" r:id="rId1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0C4ED9A1-1332-40C9-AA28-2692F80AA70D}">
          <p14:sldIdLst>
            <p14:sldId id="437"/>
            <p14:sldId id="1688"/>
            <p14:sldId id="264925"/>
            <p14:sldId id="264934"/>
            <p14:sldId id="264929"/>
            <p14:sldId id="264931"/>
            <p14:sldId id="264932"/>
            <p14:sldId id="264914"/>
            <p14:sldId id="264924"/>
            <p14:sldId id="264930"/>
            <p14:sldId id="264922"/>
            <p14:sldId id="264933"/>
            <p14:sldId id="264935"/>
            <p14:sldId id="290"/>
            <p14:sldId id="2648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my Davis-Smith" initials="CD" lastIdx="1" clrIdx="0">
    <p:extLst>
      <p:ext uri="{19B8F6BF-5375-455C-9EA6-DF929625EA0E}">
        <p15:presenceInfo xmlns:p15="http://schemas.microsoft.com/office/powerpoint/2012/main" userId="S::cdavissmith@mines.edu::d6e1f5a5-975c-496e-b39f-4db8008f078f" providerId="AD"/>
      </p:ext>
    </p:extLst>
  </p:cmAuthor>
  <p:cmAuthor id="2" name="Kirsten Volpi" initials="KV" lastIdx="5" clrIdx="1">
    <p:extLst>
      <p:ext uri="{19B8F6BF-5375-455C-9EA6-DF929625EA0E}">
        <p15:presenceInfo xmlns:p15="http://schemas.microsoft.com/office/powerpoint/2012/main" userId="S::kvolpi@mines.edu::b326a837-d653-47ed-bf0b-f41598fdc0bb" providerId="AD"/>
      </p:ext>
    </p:extLst>
  </p:cmAuthor>
  <p:cmAuthor id="3" name="Tammy Srom" initials="TS" lastIdx="10" clrIdx="2">
    <p:extLst>
      <p:ext uri="{19B8F6BF-5375-455C-9EA6-DF929625EA0E}">
        <p15:presenceInfo xmlns:p15="http://schemas.microsoft.com/office/powerpoint/2012/main" userId="S::tsrom@collaborativesolutions.com::bac52ac3-446d-4158-992c-cfc86bd31b09" providerId="AD"/>
      </p:ext>
    </p:extLst>
  </p:cmAuthor>
  <p:cmAuthor id="4" name="Vanessa Rael" initials="VR" lastIdx="4" clrIdx="3">
    <p:extLst>
      <p:ext uri="{19B8F6BF-5375-455C-9EA6-DF929625EA0E}">
        <p15:presenceInfo xmlns:p15="http://schemas.microsoft.com/office/powerpoint/2012/main" userId="S::vrael_mines.edu#ext#@collaborativesolutionsllc.onmicrosoft.com::68484f9d-2414-4b26-a01b-1764fc352c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40C"/>
    <a:srgbClr val="D2492A"/>
    <a:srgbClr val="263F6A"/>
    <a:srgbClr val="92A2BD"/>
    <a:srgbClr val="B2B4B3"/>
    <a:srgbClr val="DD5F36"/>
    <a:srgbClr val="8B8D8E"/>
    <a:srgbClr val="21314D"/>
    <a:srgbClr val="CED5DD"/>
    <a:srgbClr val="488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4DD5C9C-88A3-CA43-B162-DCC4E1E4BE7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B5FE5E8-0999-F94A-9937-3F8545B1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1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8169E94-BC2C-4FA4-9E06-F7C155AA0C7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22A6EBA-EAC9-415C-8E12-8BD4C0D6C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4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36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89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3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kathleen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00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kathleen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7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6B05A-B385-40C3-BCAE-FC124B1B1D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94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58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6B05A-B385-40C3-BCAE-FC124B1B1D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94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12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74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37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14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A6EBA-EAC9-415C-8E12-8BD4C0D6C0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6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183085"/>
            <a:ext cx="12192000" cy="666206"/>
          </a:xfrm>
          <a:prstGeom prst="rect">
            <a:avLst/>
          </a:prstGeom>
          <a:solidFill>
            <a:srgbClr val="21314D"/>
          </a:solidFill>
          <a:ln>
            <a:solidFill>
              <a:srgbClr val="213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20878" y="3287006"/>
            <a:ext cx="911199" cy="0"/>
          </a:xfrm>
          <a:prstGeom prst="line">
            <a:avLst/>
          </a:prstGeom>
          <a:ln w="28575">
            <a:solidFill>
              <a:srgbClr val="D249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371" y="3737295"/>
            <a:ext cx="9144000" cy="1655762"/>
          </a:xfrm>
        </p:spPr>
        <p:txBody>
          <a:bodyPr/>
          <a:lstStyle>
            <a:lvl1pPr marL="0" indent="0">
              <a:buNone/>
              <a:defRPr b="0" i="0">
                <a:solidFill>
                  <a:srgbClr val="2131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Date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95371" y="2243579"/>
            <a:ext cx="10803672" cy="719056"/>
          </a:xfrm>
        </p:spPr>
        <p:txBody>
          <a:bodyPr>
            <a:normAutofit/>
          </a:bodyPr>
          <a:lstStyle>
            <a:lvl1pPr>
              <a:defRPr b="1" i="0">
                <a:solidFill>
                  <a:srgbClr val="263F6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5400">
                <a:solidFill>
                  <a:schemeClr val="bg1"/>
                </a:solidFill>
              </a:rPr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7E674-8050-4095-B4B3-5E49EE797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554" y="6086657"/>
            <a:ext cx="2411261" cy="8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7E2038-D4D5-4044-9E40-4341195EF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554" y="6086657"/>
            <a:ext cx="2411261" cy="8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048" y="-10049"/>
            <a:ext cx="5183189" cy="6943412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58" y="472281"/>
            <a:ext cx="3932237" cy="1600200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Copy goes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-17416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0058" y="2072481"/>
            <a:ext cx="3932237" cy="3811588"/>
          </a:xfrm>
        </p:spPr>
        <p:txBody>
          <a:bodyPr>
            <a:normAutofit/>
          </a:bodyPr>
          <a:lstStyle>
            <a:lvl1pPr marL="457189" indent="-457189">
              <a:buFont typeface="Arial" charset="0"/>
              <a:buChar char="•"/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Supporting text goes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21314D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8FBD84-3E8E-49CE-ACFD-F837CDB3C8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554" y="6086657"/>
            <a:ext cx="2411261" cy="8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66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0048" y="6265545"/>
            <a:ext cx="1220204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C6B909-139B-4516-A5A2-AA79DE5C19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554" y="6086657"/>
            <a:ext cx="2411261" cy="8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0048" y="6265545"/>
            <a:ext cx="1220204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06899B-D311-B446-8DBB-7D61E82846C1}"/>
              </a:ext>
            </a:extLst>
          </p:cNvPr>
          <p:cNvSpPr txBox="1"/>
          <p:nvPr userDrawn="1"/>
        </p:nvSpPr>
        <p:spPr>
          <a:xfrm>
            <a:off x="7478040" y="6407207"/>
            <a:ext cx="448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0">
                <a:solidFill>
                  <a:schemeClr val="bg1"/>
                </a:solidFill>
                <a:latin typeface="Gotham" charset="0"/>
                <a:ea typeface="Gotham" charset="0"/>
                <a:cs typeface="Gotham" charset="0"/>
              </a:rPr>
              <a:t>MINES</a:t>
            </a:r>
            <a:r>
              <a:rPr lang="en-US" sz="1800" b="1" i="0">
                <a:solidFill>
                  <a:srgbClr val="D2492A"/>
                </a:solidFill>
                <a:latin typeface="Gotham" charset="0"/>
                <a:ea typeface="Gotham" charset="0"/>
                <a:cs typeface="Gotham" charset="0"/>
              </a:rPr>
              <a:t>.</a:t>
            </a:r>
            <a:r>
              <a:rPr lang="en-US" sz="1800" b="0" i="0">
                <a:solidFill>
                  <a:srgbClr val="92A2BD"/>
                </a:solidFill>
                <a:latin typeface="Gotham Book" charset="0"/>
                <a:ea typeface="Gotham Book" charset="0"/>
                <a:cs typeface="Gotham Book" charset="0"/>
              </a:rPr>
              <a:t>EDU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60A60-3E3C-4796-91C7-3BBF349AC4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554" y="6086657"/>
            <a:ext cx="2411261" cy="8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C2BC71D-0003-024E-9F29-71C949747F4A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 bwMode="auto">
          <a:xfrm>
            <a:off x="381000" y="6354919"/>
            <a:ext cx="3200400" cy="364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400" b="1" i="0">
                <a:solidFill>
                  <a:srgbClr val="263F6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Section header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92A2B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subhead goes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21314D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6183085"/>
            <a:ext cx="12192000" cy="666206"/>
          </a:xfrm>
          <a:prstGeom prst="rect">
            <a:avLst/>
          </a:prstGeom>
          <a:solidFill>
            <a:srgbClr val="21314D"/>
          </a:solidFill>
          <a:ln>
            <a:solidFill>
              <a:srgbClr val="213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28F0DA-00AA-4354-BE4D-135ABE9AF2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554" y="6086657"/>
            <a:ext cx="2411261" cy="8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9728" y="6265545"/>
            <a:ext cx="12201728" cy="601701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B7E18C-D7D9-45CD-8A40-901AEDD26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554" y="6129189"/>
            <a:ext cx="2411261" cy="8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45326"/>
            <a:ext cx="5181600" cy="49316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45326"/>
            <a:ext cx="5181600" cy="49316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284429-4889-4416-8074-A9FB72A3F9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554" y="6129189"/>
            <a:ext cx="2411261" cy="8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00189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886766"/>
            <a:ext cx="5157787" cy="40263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00189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886766"/>
            <a:ext cx="5183188" cy="40263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38200" y="208373"/>
            <a:ext cx="10515600" cy="73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1BC48F-0AED-4727-9F3F-E47AB65DD7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554" y="6086657"/>
            <a:ext cx="2411261" cy="8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1314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A3E255-DCE9-1E4B-905B-DD6A887BD4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9728" y="6265545"/>
            <a:ext cx="12201728" cy="592455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E8298F-CC34-4554-B2C9-CB96A5208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554" y="6086657"/>
            <a:ext cx="2411261" cy="8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tle 2"/>
          <p:cNvSpPr txBox="1">
            <a:spLocks/>
          </p:cNvSpPr>
          <p:nvPr userDrawn="1"/>
        </p:nvSpPr>
        <p:spPr>
          <a:xfrm>
            <a:off x="838202" y="5746528"/>
            <a:ext cx="13016751" cy="779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21314D"/>
                </a:solidFill>
                <a:latin typeface="Gotham Medium" charset="0"/>
                <a:ea typeface="Gotham Medium" charset="0"/>
                <a:cs typeface="Gotham Medium" charset="0"/>
              </a:defRPr>
            </a:lvl1pPr>
          </a:lstStyle>
          <a:p>
            <a:r>
              <a:rPr lang="en-US" sz="4400" b="1" i="0">
                <a:latin typeface="Arial" panose="020B0604020202020204" pitchFamily="34" charset="0"/>
                <a:cs typeface="Arial" panose="020B0604020202020204" pitchFamily="34" charset="0"/>
              </a:rPr>
              <a:t>Headline Copy Goes Here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57703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21314D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0048" y="-10048"/>
            <a:ext cx="12202048" cy="6868048"/>
          </a:xfrm>
          <a:prstGeom prst="rect">
            <a:avLst/>
          </a:prstGeom>
          <a:solidFill>
            <a:srgbClr val="2131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085" y="552941"/>
            <a:ext cx="10356915" cy="5825765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46399" y="2531096"/>
            <a:ext cx="9144000" cy="1655762"/>
          </a:xfr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>
                <a:solidFill>
                  <a:schemeClr val="bg1"/>
                </a:solidFill>
              </a:rPr>
              <a:t>“Quote goes here.”</a:t>
            </a:r>
          </a:p>
        </p:txBody>
      </p:sp>
    </p:spTree>
    <p:extLst>
      <p:ext uri="{BB962C8B-B14F-4D97-AF65-F5344CB8AC3E}">
        <p14:creationId xmlns:p14="http://schemas.microsoft.com/office/powerpoint/2010/main" val="22439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060252" y="982464"/>
            <a:ext cx="4862405" cy="179408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60253" y="3052261"/>
            <a:ext cx="4862404" cy="19759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0" y="3"/>
            <a:ext cx="6890995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21314D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6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08373"/>
            <a:ext cx="10515600" cy="73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14994"/>
            <a:ext cx="10515600" cy="486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15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algn="r"/>
            <a:endParaRPr lang="en-US"/>
          </a:p>
          <a:p>
            <a:pPr algn="r"/>
            <a:fld id="{FAA3E255-DCE9-1E4B-905B-DD6A887BD48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b="0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b="0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b="0" i="0" kern="1200">
          <a:solidFill>
            <a:srgbClr val="21314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ocurement@mines.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rocurement@mines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rocurement@mines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mines.edu/procurement/" TargetMode="External"/><Relationship Id="rId4" Type="http://schemas.openxmlformats.org/officeDocument/2006/relationships/hyperlink" Target="mailto:ddavis@mines.edu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ocurement@mine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ines.edu/procuremen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rocurement@mines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rocurement@mines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rocurement@mines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Workday Training: Procurement and Contracting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B2582B-3679-4EA0-9A99-1560AB945EAE}"/>
              </a:ext>
            </a:extLst>
          </p:cNvPr>
          <p:cNvSpPr txBox="1">
            <a:spLocks/>
          </p:cNvSpPr>
          <p:nvPr/>
        </p:nvSpPr>
        <p:spPr>
          <a:xfrm>
            <a:off x="395371" y="3553565"/>
            <a:ext cx="11710929" cy="769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63F6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rgbClr val="21314D"/>
                </a:solidFill>
                <a:latin typeface="Arial"/>
                <a:cs typeface="Arial"/>
              </a:rPr>
              <a:t>June 2023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6673A5-1A14-4AF8-B666-3B745AF71C00}"/>
              </a:ext>
            </a:extLst>
          </p:cNvPr>
          <p:cNvSpPr txBox="1">
            <a:spLocks/>
          </p:cNvSpPr>
          <p:nvPr/>
        </p:nvSpPr>
        <p:spPr>
          <a:xfrm>
            <a:off x="413128" y="5300950"/>
            <a:ext cx="8562196" cy="1156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63F6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solidFill>
                  <a:srgbClr val="D2492A"/>
                </a:solidFill>
                <a:latin typeface="Arial"/>
                <a:cs typeface="Arial"/>
              </a:rPr>
              <a:t>Presenters</a:t>
            </a:r>
            <a:r>
              <a:rPr lang="en-US" sz="1800" b="0" dirty="0">
                <a:solidFill>
                  <a:srgbClr val="D2492A"/>
                </a:solidFill>
                <a:latin typeface="Arial"/>
                <a:cs typeface="Arial"/>
              </a:rPr>
              <a:t>: Danielle Davis and Team</a:t>
            </a:r>
            <a:endParaRPr lang="en-US" sz="1800" b="0" dirty="0">
              <a:solidFill>
                <a:srgbClr val="D2492A"/>
              </a:solidFill>
              <a:highlight>
                <a:srgbClr val="FFFF00"/>
              </a:highlight>
              <a:latin typeface="Arial"/>
              <a:cs typeface="Arial"/>
            </a:endParaRPr>
          </a:p>
        </p:txBody>
      </p:sp>
      <p:pic>
        <p:nvPicPr>
          <p:cNvPr id="4" name="Picture 7" descr="Logo&#10;&#10;Description automatically generated">
            <a:extLst>
              <a:ext uri="{FF2B5EF4-FFF2-40B4-BE49-F238E27FC236}">
                <a16:creationId xmlns:a16="http://schemas.microsoft.com/office/drawing/2014/main" id="{C60D0E84-807E-5345-2D32-A0184911C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400" y="3371629"/>
            <a:ext cx="2743200" cy="2603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0696C6-62ED-4E6D-B9C3-7BE32BA99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267" y="3992645"/>
            <a:ext cx="4053708" cy="15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4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E42B-0824-46BA-84ED-DEECD7B1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783"/>
            <a:ext cx="10515600" cy="732153"/>
          </a:xfrm>
        </p:spPr>
        <p:txBody>
          <a:bodyPr>
            <a:normAutofit/>
          </a:bodyPr>
          <a:lstStyle/>
          <a:p>
            <a:r>
              <a:rPr lang="en-US" dirty="0"/>
              <a:t>Requisition to Purchase Order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9977F8-376C-3DDF-A113-D966AA3DDE26}"/>
              </a:ext>
            </a:extLst>
          </p:cNvPr>
          <p:cNvSpPr txBox="1"/>
          <p:nvPr/>
        </p:nvSpPr>
        <p:spPr>
          <a:xfrm>
            <a:off x="838200" y="1205356"/>
            <a:ext cx="1051560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Once Req is fully approved by all necessary approvers, it routes back to Procurement to issue the PO.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Purchase Orders – will be sent out as they are today, from </a:t>
            </a:r>
            <a:r>
              <a:rPr lang="en-US" sz="2600" dirty="0">
                <a:hlinkClick r:id="rId3"/>
              </a:rPr>
              <a:t>procurement@mines.edu</a:t>
            </a:r>
            <a:r>
              <a:rPr lang="en-US" sz="2600" dirty="0"/>
              <a:t>, copying all end users and vendor. </a:t>
            </a:r>
          </a:p>
          <a:p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For new POs related to contracts, can only assign a WD PO however we will still include the contract number (example: C230694) in the Memo Field. Will be able to search by the C number using RPT531 – Contract Purchase Orders.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6722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E42B-0824-46BA-84ED-DEECD7B1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783"/>
            <a:ext cx="10515600" cy="732153"/>
          </a:xfrm>
        </p:spPr>
        <p:txBody>
          <a:bodyPr>
            <a:normAutofit/>
          </a:bodyPr>
          <a:lstStyle/>
          <a:p>
            <a:r>
              <a:rPr lang="en-US" dirty="0"/>
              <a:t>Change Orders in WD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9977F8-376C-3DDF-A113-D966AA3DDE26}"/>
              </a:ext>
            </a:extLst>
          </p:cNvPr>
          <p:cNvSpPr txBox="1"/>
          <p:nvPr/>
        </p:nvSpPr>
        <p:spPr>
          <a:xfrm>
            <a:off x="838200" y="1205356"/>
            <a:ext cx="105156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Requesting a Change Order.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Send request via email to </a:t>
            </a:r>
            <a:r>
              <a:rPr lang="en-US" dirty="0">
                <a:hlinkClick r:id="rId3"/>
              </a:rPr>
              <a:t>procurement@mines.edu</a:t>
            </a:r>
            <a:r>
              <a:rPr lang="en-US" dirty="0"/>
              <a:t>.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Fund Manager and other approvals will be outside of WD, because of limitations in WD approval routing. </a:t>
            </a:r>
          </a:p>
          <a:p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Note: For conversion POs that need FY24 change orders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Will not be able to process until third-</a:t>
            </a:r>
            <a:r>
              <a:rPr lang="en-US" dirty="0" err="1"/>
              <a:t>ish</a:t>
            </a:r>
            <a:r>
              <a:rPr lang="en-US" dirty="0"/>
              <a:t> week in July.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Send in requests, we will hold the change order requests until July 20</a:t>
            </a:r>
            <a:r>
              <a:rPr lang="en-US" baseline="30000" dirty="0"/>
              <a:t>th</a:t>
            </a:r>
            <a:r>
              <a:rPr lang="en-US" dirty="0"/>
              <a:t>-ish.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56307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E42B-0824-46BA-84ED-DEECD7B1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783"/>
            <a:ext cx="10515600" cy="732153"/>
          </a:xfrm>
        </p:spPr>
        <p:txBody>
          <a:bodyPr>
            <a:normAutofit/>
          </a:bodyPr>
          <a:lstStyle/>
          <a:p>
            <a:r>
              <a:rPr lang="en-US" dirty="0"/>
              <a:t>Reports / finding things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9977F8-376C-3DDF-A113-D966AA3DDE26}"/>
              </a:ext>
            </a:extLst>
          </p:cNvPr>
          <p:cNvSpPr txBox="1"/>
          <p:nvPr/>
        </p:nvSpPr>
        <p:spPr>
          <a:xfrm>
            <a:off x="838200" y="1205356"/>
            <a:ext cx="105156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Verbiage: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Screens (Banner) = Reports (Workday)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Vendors (Banner) = Suppliers (Workday)</a:t>
            </a:r>
          </a:p>
          <a:p>
            <a:pPr lvl="2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Access – all employees will be able to see all POs and the data on that PO.</a:t>
            </a:r>
          </a:p>
          <a:p>
            <a:r>
              <a:rPr lang="en-US" sz="26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How to see if Suppliers are in WD.</a:t>
            </a:r>
          </a:p>
          <a:p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Review what is on a PO in WD.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How to look at invoices against a PO or a Supplier.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83468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9977F8-376C-3DDF-A113-D966AA3DDE26}"/>
              </a:ext>
            </a:extLst>
          </p:cNvPr>
          <p:cNvSpPr txBox="1"/>
          <p:nvPr/>
        </p:nvSpPr>
        <p:spPr>
          <a:xfrm>
            <a:off x="352213" y="1205356"/>
            <a:ext cx="11001587" cy="4090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7" marR="0" lvl="0" indent="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21314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7" marR="0" lvl="0" indent="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700" u="sng" dirty="0">
                <a:solidFill>
                  <a:srgbClr val="213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Purchasing Team:</a:t>
            </a:r>
            <a:r>
              <a:rPr lang="en-US" sz="1700" dirty="0">
                <a:solidFill>
                  <a:srgbClr val="213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en-US" sz="1700" u="sng" dirty="0">
                <a:solidFill>
                  <a:srgbClr val="213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 Team:</a:t>
            </a:r>
            <a:endParaRPr kumimoji="0" lang="en-US" sz="1700" b="0" i="0" u="sng" strike="noStrike" kern="1200" cap="none" spc="0" normalizeH="0" baseline="0" noProof="0" dirty="0">
              <a:ln>
                <a:noFill/>
              </a:ln>
              <a:solidFill>
                <a:srgbClr val="21314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7" marR="0" lvl="0" indent="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Melissa Dichard, Purchasing Agent				Sheri Atencio-Church, Contract Administrator</a:t>
            </a:r>
          </a:p>
          <a:p>
            <a:pPr marL="173037" marR="0" lvl="0" indent="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700" dirty="0">
                <a:solidFill>
                  <a:srgbClr val="213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Good, Purchasing Agent				Steve Hein, Contract Administrator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21314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7" marR="0" lvl="0" indent="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Tyler Guerra, Purchasing Agent				Amir Nahavandi, Contract Administrator</a:t>
            </a:r>
          </a:p>
          <a:p>
            <a:pPr marL="173037" marR="0" lvl="0" indent="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Joann Heimerman, Purchasing Agent			Jenna Sowers, Contract Administrator</a:t>
            </a:r>
          </a:p>
          <a:p>
            <a:pPr marL="173037" marR="0" lvl="0" indent="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Theryn Ridge, Senior Purchasing Agent</a:t>
            </a:r>
          </a:p>
          <a:p>
            <a:pPr marL="173037" marR="0" lvl="0" indent="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21314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7" marR="0" lvl="0" indent="0" algn="ctr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700" dirty="0">
                <a:solidFill>
                  <a:srgbClr val="213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 the team at </a:t>
            </a:r>
            <a:r>
              <a:rPr lang="en-US" sz="1700" dirty="0">
                <a:solidFill>
                  <a:srgbClr val="21314D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procurement@mines.edu</a:t>
            </a:r>
            <a:r>
              <a:rPr lang="en-US" sz="1700" dirty="0">
                <a:solidFill>
                  <a:srgbClr val="213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3037" marR="0" lvl="0" indent="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21314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7" marR="0" lvl="0" indent="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Danielle Davis, Interim Director,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21314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ddavis@mines.ed</a:t>
            </a:r>
            <a:r>
              <a:rPr lang="en-US" sz="1700" dirty="0">
                <a:solidFill>
                  <a:srgbClr val="21314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u</a:t>
            </a:r>
            <a:r>
              <a:rPr lang="en-US" sz="1700" dirty="0">
                <a:solidFill>
                  <a:srgbClr val="213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3037" marR="0" lvl="0" indent="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700" dirty="0">
              <a:solidFill>
                <a:srgbClr val="2131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7" marR="0" lvl="0" indent="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700" dirty="0">
                <a:solidFill>
                  <a:srgbClr val="2131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sz="1800" dirty="0">
                <a:cs typeface="Calibri"/>
                <a:hlinkClick r:id="rId5"/>
              </a:rPr>
              <a:t>https://www.mines.edu/procurement/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21314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327DBEC-AEFC-1880-95C9-791A7C870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Procurement and Contracting Team</a:t>
            </a:r>
          </a:p>
        </p:txBody>
      </p:sp>
    </p:spTree>
    <p:extLst>
      <p:ext uri="{BB962C8B-B14F-4D97-AF65-F5344CB8AC3E}">
        <p14:creationId xmlns:p14="http://schemas.microsoft.com/office/powerpoint/2010/main" val="1328214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32E0FB81-50F6-DF45-A51D-8F1DC7AC91FC}"/>
              </a:ext>
            </a:extLst>
          </p:cNvPr>
          <p:cNvSpPr txBox="1">
            <a:spLocks/>
          </p:cNvSpPr>
          <p:nvPr/>
        </p:nvSpPr>
        <p:spPr>
          <a:xfrm>
            <a:off x="1524000" y="2601118"/>
            <a:ext cx="9144000" cy="165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b="1" i="0" kern="1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234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32E0FB81-50F6-DF45-A51D-8F1DC7AC91FC}"/>
              </a:ext>
            </a:extLst>
          </p:cNvPr>
          <p:cNvSpPr txBox="1">
            <a:spLocks/>
          </p:cNvSpPr>
          <p:nvPr/>
        </p:nvSpPr>
        <p:spPr>
          <a:xfrm>
            <a:off x="1524000" y="2601118"/>
            <a:ext cx="9144000" cy="165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000" b="1" i="0" kern="12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6318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5F19-7C6E-4B53-81A1-963E4BCB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we chat about Workday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B96334-AF78-45AC-ACA3-0F5C670C2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371" y="6483033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62D365-66B0-4007-B79F-8ECDF149702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09715C-86B4-4D2D-A66D-0C255FBD236B}"/>
              </a:ext>
            </a:extLst>
          </p:cNvPr>
          <p:cNvSpPr txBox="1"/>
          <p:nvPr/>
        </p:nvSpPr>
        <p:spPr>
          <a:xfrm>
            <a:off x="772356" y="1260628"/>
            <a:ext cx="10111667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Send all FY23 requests by June 12</a:t>
            </a:r>
            <a:r>
              <a:rPr lang="en-US" sz="2000" baseline="30000" dirty="0">
                <a:cs typeface="Calibri"/>
              </a:rPr>
              <a:t>th</a:t>
            </a:r>
            <a:r>
              <a:rPr lang="en-US" sz="2000" dirty="0">
                <a:cs typeface="Calibri"/>
              </a:rPr>
              <a:t>. All goods and services need to be received by June 30. </a:t>
            </a:r>
          </a:p>
          <a:p>
            <a:pPr fontAlgn="base"/>
            <a:endParaRPr lang="en-US" sz="2000" dirty="0"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You can send in your FY24 requests (either new or change orders). We will process in Workday as soon as possible. </a:t>
            </a:r>
          </a:p>
          <a:p>
            <a:pPr fontAlgn="base"/>
            <a:endParaRPr lang="en-US" sz="2000" dirty="0"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Need a refresher on procurement and contracting rules? Contact </a:t>
            </a:r>
            <a:r>
              <a:rPr lang="en-US" sz="2000" dirty="0">
                <a:cs typeface="Calibri"/>
                <a:hlinkClick r:id="rId3"/>
              </a:rPr>
              <a:t>procurement@mines.edu</a:t>
            </a:r>
            <a:r>
              <a:rPr lang="en-US" sz="2000" dirty="0">
                <a:cs typeface="Calibri"/>
              </a:rPr>
              <a:t>, your dedicated Purchasing Agent will set a meeting. </a:t>
            </a:r>
          </a:p>
          <a:p>
            <a:pPr fontAlgn="base"/>
            <a:endParaRPr lang="en-US" sz="2000" dirty="0"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Public Service Announcement: don’t sign contracts, send them to </a:t>
            </a:r>
            <a:r>
              <a:rPr lang="en-US" sz="2000" dirty="0">
                <a:cs typeface="Calibri"/>
                <a:hlinkClick r:id="rId3"/>
              </a:rPr>
              <a:t>procurement@mines.edu</a:t>
            </a:r>
            <a:r>
              <a:rPr lang="en-US" sz="2000" dirty="0">
                <a:cs typeface="Calibri"/>
              </a:rPr>
              <a:t>. </a:t>
            </a:r>
          </a:p>
          <a:p>
            <a:pPr fontAlgn="base"/>
            <a:endParaRPr lang="en-US" sz="2000" dirty="0"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dirty="0">
                <a:cs typeface="Calibri"/>
              </a:rPr>
              <a:t>Check out the new Procurement and Contracting website </a:t>
            </a:r>
            <a:r>
              <a:rPr lang="en-US" sz="2000" dirty="0">
                <a:cs typeface="Calibri"/>
                <a:hlinkClick r:id="rId4"/>
              </a:rPr>
              <a:t>https://www.mines.edu/procurement/</a:t>
            </a:r>
            <a:r>
              <a:rPr lang="en-US" sz="2000" dirty="0">
                <a:cs typeface="Calibri"/>
              </a:rPr>
              <a:t>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56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14" y="401263"/>
            <a:ext cx="3932237" cy="10813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2A2BD"/>
                </a:solidFill>
              </a:rPr>
              <a:t>Topics: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3189" y="2"/>
            <a:ext cx="7008812" cy="68579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869" y="1844423"/>
            <a:ext cx="4613566" cy="4124137"/>
          </a:xfrm>
        </p:spPr>
        <p:txBody>
          <a:bodyPr>
            <a:normAutofit/>
          </a:bodyPr>
          <a:lstStyle/>
          <a:p>
            <a:r>
              <a:rPr lang="en-US" dirty="0"/>
              <a:t>Current state, changes</a:t>
            </a:r>
          </a:p>
          <a:p>
            <a:r>
              <a:rPr lang="en-US" dirty="0"/>
              <a:t>Conversion POs</a:t>
            </a:r>
          </a:p>
          <a:p>
            <a:r>
              <a:rPr lang="en-US" dirty="0"/>
              <a:t>Requisitions </a:t>
            </a:r>
          </a:p>
          <a:p>
            <a:r>
              <a:rPr lang="en-US" dirty="0"/>
              <a:t>Fund Manager Approval</a:t>
            </a:r>
          </a:p>
          <a:p>
            <a:r>
              <a:rPr lang="en-US" dirty="0"/>
              <a:t>Purchase Orders</a:t>
            </a:r>
          </a:p>
          <a:p>
            <a:r>
              <a:rPr lang="en-US" dirty="0"/>
              <a:t>Change Orders</a:t>
            </a:r>
          </a:p>
          <a:p>
            <a:r>
              <a:rPr lang="en-US" dirty="0"/>
              <a:t>Reports and finding info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C075D-AE18-46EA-9617-2B89DC5D20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43"/>
          <a:stretch/>
        </p:blipFill>
        <p:spPr>
          <a:xfrm>
            <a:off x="5183189" y="-11290"/>
            <a:ext cx="7471655" cy="695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9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5F19-7C6E-4B53-81A1-963E4BCB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/ changes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B96334-AF78-45AC-ACA3-0F5C670C2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2371" y="6483033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62D365-66B0-4007-B79F-8ECDF149702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09715C-86B4-4D2D-A66D-0C255FBD236B}"/>
              </a:ext>
            </a:extLst>
          </p:cNvPr>
          <p:cNvSpPr txBox="1"/>
          <p:nvPr/>
        </p:nvSpPr>
        <p:spPr>
          <a:xfrm>
            <a:off x="772356" y="1260628"/>
            <a:ext cx="10111667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Send purchase and contract requests to </a:t>
            </a:r>
            <a:r>
              <a:rPr lang="en-US" sz="2400" dirty="0">
                <a:cs typeface="Calibri"/>
                <a:hlinkClick r:id="rId3"/>
              </a:rPr>
              <a:t>procurement@mines.edu</a:t>
            </a:r>
            <a:r>
              <a:rPr lang="en-US" sz="2400" dirty="0">
                <a:cs typeface="Calibri"/>
              </a:rPr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Procurement will enter requisitions into Workday (WD).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Approvals – some approvals are a workflow in WD.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</a:rPr>
              <a:t>Fund Manager, Logo Approval, Capital Asset.  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Procurement will issue the Purchase Order (PO).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400" dirty="0"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Day live forward, all documentation related to a purchase will be in WD, not OnBase.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69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E42B-0824-46BA-84ED-DEECD7B1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783"/>
            <a:ext cx="10515600" cy="732153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Conversion of existing Purchase Orders (PO)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BF1C6-5360-D362-A865-6C589E3449DE}"/>
              </a:ext>
            </a:extLst>
          </p:cNvPr>
          <p:cNvSpPr txBox="1"/>
          <p:nvPr/>
        </p:nvSpPr>
        <p:spPr>
          <a:xfrm>
            <a:off x="838200" y="1205356"/>
            <a:ext cx="105156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POs being converted from Banner to Workday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Any </a:t>
            </a:r>
            <a:r>
              <a:rPr lang="en-US" b="1" dirty="0"/>
              <a:t>non-1001</a:t>
            </a:r>
            <a:r>
              <a:rPr lang="en-US" dirty="0"/>
              <a:t> POs that have a balance that cannot be closed or that are needed for FY24 (i.e., ORA subawards, construction, one-time purchases that haven’t been received).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Ongoing contract POs that are needed in FY24.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Contract POs with </a:t>
            </a:r>
            <a:r>
              <a:rPr lang="en-US" u="sng" dirty="0"/>
              <a:t>no balance</a:t>
            </a:r>
            <a:r>
              <a:rPr lang="en-US" dirty="0"/>
              <a:t> but the contract continues into FY24, only the last line with $0.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Contract POs (non-1001) </a:t>
            </a:r>
            <a:r>
              <a:rPr lang="en-US" u="sng" dirty="0"/>
              <a:t>with balances </a:t>
            </a:r>
            <a:r>
              <a:rPr lang="en-US" dirty="0"/>
              <a:t>that are needed in FY24.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All POs that use 1001 will either be closed or zeroed out. </a:t>
            </a:r>
          </a:p>
          <a:p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Information being converted from Banner to WD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Line Descriptions, </a:t>
            </a:r>
            <a:r>
              <a:rPr lang="en-US" u="sng" dirty="0"/>
              <a:t>balances only</a:t>
            </a:r>
            <a:r>
              <a:rPr lang="en-US" dirty="0"/>
              <a:t> (non-1001).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Funding source.</a:t>
            </a:r>
          </a:p>
          <a:p>
            <a:endParaRPr lang="en-US" sz="2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39019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E42B-0824-46BA-84ED-DEECD7B1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783"/>
            <a:ext cx="10515600" cy="732153"/>
          </a:xfrm>
        </p:spPr>
        <p:txBody>
          <a:bodyPr>
            <a:normAutofit/>
          </a:bodyPr>
          <a:lstStyle/>
          <a:p>
            <a:r>
              <a:rPr lang="en-US" dirty="0"/>
              <a:t>Conversion of existing Purchase Orders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BF1C6-5360-D362-A865-6C589E3449DE}"/>
              </a:ext>
            </a:extLst>
          </p:cNvPr>
          <p:cNvSpPr txBox="1"/>
          <p:nvPr/>
        </p:nvSpPr>
        <p:spPr>
          <a:xfrm>
            <a:off x="838200" y="1205356"/>
            <a:ext cx="105156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The PO numbers will be the same as they are in Banner. </a:t>
            </a:r>
          </a:p>
          <a:p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How do we see all data related to converted PO?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 mix of Banner, OnBase, and Workday.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If you are having trouble with seeing what you need, email </a:t>
            </a:r>
            <a:r>
              <a:rPr lang="en-US" dirty="0">
                <a:hlinkClick r:id="rId3"/>
              </a:rPr>
              <a:t>procurement@mines.edu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Conversion POs will not be in WD until July 20</a:t>
            </a:r>
            <a:r>
              <a:rPr lang="en-US" sz="2600" baseline="30000" dirty="0"/>
              <a:t>th</a:t>
            </a:r>
            <a:r>
              <a:rPr lang="en-US" sz="2600" dirty="0"/>
              <a:t>-ish. </a:t>
            </a:r>
          </a:p>
          <a:p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For Documentation related to a PO, including invoices.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Prior to July 1 - Banner and OnBase will have all history.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After July 1 – new documentation will be in WD. </a:t>
            </a:r>
          </a:p>
          <a:p>
            <a:r>
              <a:rPr lang="en-US" sz="2600" dirty="0"/>
              <a:t> </a:t>
            </a:r>
          </a:p>
          <a:p>
            <a:endParaRPr lang="en-US" sz="2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1303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E42B-0824-46BA-84ED-DEECD7B1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783"/>
            <a:ext cx="10515600" cy="732153"/>
          </a:xfrm>
        </p:spPr>
        <p:txBody>
          <a:bodyPr>
            <a:normAutofit/>
          </a:bodyPr>
          <a:lstStyle/>
          <a:p>
            <a:r>
              <a:rPr lang="en-US" dirty="0"/>
              <a:t>Between now and June 30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BF1C6-5360-D362-A865-6C589E3449DE}"/>
              </a:ext>
            </a:extLst>
          </p:cNvPr>
          <p:cNvSpPr txBox="1"/>
          <p:nvPr/>
        </p:nvSpPr>
        <p:spPr>
          <a:xfrm>
            <a:off x="838200" y="1205356"/>
            <a:ext cx="105156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The Procurement Team will be reaching out on open purchase orders.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Goal is to close any POs that are not needed in FY24 and do not need to be converted to WD.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Make sure campus users are aware of any POs that need to be invoiced (because goods or services have been received but we haven’t received the invoice). </a:t>
            </a:r>
          </a:p>
          <a:p>
            <a:pPr lvl="1"/>
            <a:r>
              <a:rPr lang="en-US" dirty="0"/>
              <a:t> </a:t>
            </a:r>
          </a:p>
          <a:p>
            <a:pPr lvl="1"/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5815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E42B-0824-46BA-84ED-DEECD7B1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783"/>
            <a:ext cx="10515600" cy="732153"/>
          </a:xfrm>
        </p:spPr>
        <p:txBody>
          <a:bodyPr>
            <a:normAutofit/>
          </a:bodyPr>
          <a:lstStyle/>
          <a:p>
            <a:r>
              <a:rPr lang="en-US" dirty="0"/>
              <a:t>Requisitions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9977F8-376C-3DDF-A113-D966AA3DDE26}"/>
              </a:ext>
            </a:extLst>
          </p:cNvPr>
          <p:cNvSpPr txBox="1"/>
          <p:nvPr/>
        </p:nvSpPr>
        <p:spPr>
          <a:xfrm>
            <a:off x="838200" y="1205356"/>
            <a:ext cx="105156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Send purchase and contract requests to </a:t>
            </a:r>
            <a:r>
              <a:rPr lang="en-US" sz="2600" dirty="0">
                <a:hlinkClick r:id="rId3"/>
              </a:rPr>
              <a:t>procurement@mines.edu</a:t>
            </a:r>
            <a:r>
              <a:rPr lang="en-US" sz="2600" dirty="0"/>
              <a:t>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Include quote(s), funding </a:t>
            </a:r>
            <a:r>
              <a:rPr lang="en-US" dirty="0" err="1"/>
              <a:t>worktag</a:t>
            </a:r>
            <a:r>
              <a:rPr lang="en-US" dirty="0"/>
              <a:t> (index), spend category (account code). 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Requisitions have workflows built in WD</a:t>
            </a:r>
          </a:p>
          <a:p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Approvals in WD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Capital asset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Logo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ORA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Fund Manager (last approval). If there are multiple funding sources, each fund manager approves the requisition. </a:t>
            </a:r>
          </a:p>
          <a:p>
            <a:pPr lvl="2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Spend Categories (aka Account Codes) have been trimmed down and consolidated.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2281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4E42B-0824-46BA-84ED-DEECD7B1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783"/>
            <a:ext cx="10515600" cy="732153"/>
          </a:xfrm>
        </p:spPr>
        <p:txBody>
          <a:bodyPr>
            <a:normAutofit/>
          </a:bodyPr>
          <a:lstStyle/>
          <a:p>
            <a:r>
              <a:rPr lang="en-US" dirty="0"/>
              <a:t>Fund Manager Approval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9977F8-376C-3DDF-A113-D966AA3DDE26}"/>
              </a:ext>
            </a:extLst>
          </p:cNvPr>
          <p:cNvSpPr txBox="1"/>
          <p:nvPr/>
        </p:nvSpPr>
        <p:spPr>
          <a:xfrm>
            <a:off x="838200" y="1205356"/>
            <a:ext cx="105156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Fund Manager Approvals in WD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Each Fund Manager will have to approve requisitions in WD.</a:t>
            </a:r>
          </a:p>
          <a:p>
            <a:pPr lvl="1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Delegation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There is a delegation function in WD that is to be used when someone is OOO. More to come on this later.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17891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nes Colors">
      <a:dk1>
        <a:srgbClr val="21314D"/>
      </a:dk1>
      <a:lt1>
        <a:srgbClr val="FFFFFF"/>
      </a:lt1>
      <a:dk2>
        <a:srgbClr val="263F6A"/>
      </a:dk2>
      <a:lt2>
        <a:srgbClr val="FFFFFF"/>
      </a:lt2>
      <a:accent1>
        <a:srgbClr val="B2B4B3"/>
      </a:accent1>
      <a:accent2>
        <a:srgbClr val="CED5DD"/>
      </a:accent2>
      <a:accent3>
        <a:srgbClr val="263F6A"/>
      </a:accent3>
      <a:accent4>
        <a:srgbClr val="D2492A"/>
      </a:accent4>
      <a:accent5>
        <a:srgbClr val="92A2BD"/>
      </a:accent5>
      <a:accent6>
        <a:srgbClr val="21314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 w="476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es_PPT_FA&amp;O_Template New_04232020" id="{6760D7B7-066F-48D8-A2F3-1DD77093280E}" vid="{B946C631-2A6D-466E-9476-7404928C1B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ef4e7a-592b-4b45-a05f-11f25d0fc17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3668E256BD714FAB4CFEC68CE44E1D" ma:contentTypeVersion="14" ma:contentTypeDescription="Create a new document." ma:contentTypeScope="" ma:versionID="3b652dbf9400617d98fe1d505316c261">
  <xsd:schema xmlns:xsd="http://www.w3.org/2001/XMLSchema" xmlns:xs="http://www.w3.org/2001/XMLSchema" xmlns:p="http://schemas.microsoft.com/office/2006/metadata/properties" xmlns:ns2="c5ef4e7a-592b-4b45-a05f-11f25d0fc173" xmlns:ns3="72b8a91f-1865-49de-a821-4b84591ec54d" targetNamespace="http://schemas.microsoft.com/office/2006/metadata/properties" ma:root="true" ma:fieldsID="cded6fba8dd99b95d6d6a56921b8502b" ns2:_="" ns3:_="">
    <xsd:import namespace="c5ef4e7a-592b-4b45-a05f-11f25d0fc173"/>
    <xsd:import namespace="72b8a91f-1865-49de-a821-4b84591ec5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4e7a-592b-4b45-a05f-11f25d0fc1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92c282-ceba-42ac-8ce1-c7c398cdd3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b8a91f-1865-49de-a821-4b84591ec5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B6CD51-31B6-4BD6-95A0-8B23E69D7B01}">
  <ds:schemaRefs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c5ef4e7a-592b-4b45-a05f-11f25d0fc173"/>
    <ds:schemaRef ds:uri="http://schemas.microsoft.com/office/2006/documentManagement/types"/>
    <ds:schemaRef ds:uri="72b8a91f-1865-49de-a821-4b84591ec54d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5461D4E-D799-498D-912A-EB6B2891F2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ef4e7a-592b-4b45-a05f-11f25d0fc173"/>
    <ds:schemaRef ds:uri="72b8a91f-1865-49de-a821-4b84591ec5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254376-2D5C-4C29-A164-1666F5EA66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Mines_PPT_FA&amp;O_Template New_04232020</Template>
  <TotalTime>767</TotalTime>
  <Words>1006</Words>
  <Application>Microsoft Office PowerPoint</Application>
  <PresentationFormat>Widescreen</PresentationFormat>
  <Paragraphs>150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Gotham</vt:lpstr>
      <vt:lpstr>Gotham Book</vt:lpstr>
      <vt:lpstr>Wingdings</vt:lpstr>
      <vt:lpstr>Office Theme</vt:lpstr>
      <vt:lpstr>Workday Training: Procurement and Contracting</vt:lpstr>
      <vt:lpstr>Before we chat about Workday</vt:lpstr>
      <vt:lpstr>Topics: </vt:lpstr>
      <vt:lpstr>Current state / changes</vt:lpstr>
      <vt:lpstr>Conversion of existing Purchase Orders (PO)</vt:lpstr>
      <vt:lpstr>Conversion of existing Purchase Orders</vt:lpstr>
      <vt:lpstr>Between now and June 30</vt:lpstr>
      <vt:lpstr>Requisitions</vt:lpstr>
      <vt:lpstr>Fund Manager Approval</vt:lpstr>
      <vt:lpstr>Requisition to Purchase Order</vt:lpstr>
      <vt:lpstr>Change Orders in WD</vt:lpstr>
      <vt:lpstr>Reports / finding things</vt:lpstr>
      <vt:lpstr>Your Procurement and Contracting Team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subject/>
  <dc:creator>Cammy Davis-Smith</dc:creator>
  <cp:keywords/>
  <dc:description/>
  <cp:lastModifiedBy>Danielle Davis</cp:lastModifiedBy>
  <cp:revision>55</cp:revision>
  <cp:lastPrinted>2021-10-14T22:42:32Z</cp:lastPrinted>
  <dcterms:created xsi:type="dcterms:W3CDTF">2021-05-07T15:32:34Z</dcterms:created>
  <dcterms:modified xsi:type="dcterms:W3CDTF">2023-06-06T13:04:28Z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0x010100393668E256BD714FAB4CFEC68CE44E1D</vt:lpwstr>
  </property>
  <property fmtid="{D5CDD505-2E9C-101B-9397-08002B2CF9AE}" pid="3" name="bjDocumentLabelXML">
    <vt:lpwstr>&lt;?xml version="1.0" encoding="us-ascii"?&gt;&lt;sisl xmlns:xsd="http://www.w3.org/2001/XMLSchema" xmlns:xsi="http://www.w3.org/2001/XMLSchema-instance" sislVersion="0" policy="abaf1cde-dca6-4672-a1c8-a9e134bf5b03" origin="userSelected" xmlns="http://www.boldonj</vt:lpwstr>
  </property>
  <property fmtid="{D5CDD505-2E9C-101B-9397-08002B2CF9AE}" pid="4" name="bjDocumentLabelXML-0">
    <vt:lpwstr>ames.com/2008/01/sie/internal/label"&gt;&lt;element uid="46a690d8-2106-458f-aa27-cdb7525d3cb2" value="" /&gt;&lt;/sisl&gt;</vt:lpwstr>
  </property>
  <property fmtid="{D5CDD505-2E9C-101B-9397-08002B2CF9AE}" pid="5" name="DGTAG">
    <vt:lpwstr>CS_PI_DATA</vt:lpwstr>
  </property>
  <property fmtid="{D5CDD505-2E9C-101B-9397-08002B2CF9AE}" pid="6" name="bjLabelRefreshRequired">
    <vt:lpwstr>ClassifierAPI</vt:lpwstr>
  </property>
  <property fmtid="{D5CDD505-2E9C-101B-9397-08002B2CF9AE}" pid="7" name="MediaServiceImageTags">
    <vt:lpwstr/>
  </property>
</Properties>
</file>