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437" r:id="rId5"/>
    <p:sldId id="264913" r:id="rId6"/>
    <p:sldId id="1688" r:id="rId7"/>
    <p:sldId id="264934" r:id="rId8"/>
    <p:sldId id="264935" r:id="rId9"/>
    <p:sldId id="264922" r:id="rId10"/>
    <p:sldId id="264914" r:id="rId11"/>
    <p:sldId id="264931" r:id="rId12"/>
    <p:sldId id="264923" r:id="rId13"/>
    <p:sldId id="264924" r:id="rId14"/>
    <p:sldId id="264937" r:id="rId15"/>
    <p:sldId id="264927" r:id="rId16"/>
    <p:sldId id="264925" r:id="rId17"/>
    <p:sldId id="264936" r:id="rId18"/>
    <p:sldId id="264939" r:id="rId19"/>
    <p:sldId id="264938" r:id="rId20"/>
    <p:sldId id="264926" r:id="rId21"/>
    <p:sldId id="264933" r:id="rId22"/>
    <p:sldId id="264930" r:id="rId23"/>
    <p:sldId id="264929" r:id="rId24"/>
    <p:sldId id="264928" r:id="rId25"/>
    <p:sldId id="264932" r:id="rId26"/>
    <p:sldId id="290" r:id="rId27"/>
    <p:sldId id="264857" r:id="rId2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0C4ED9A1-1332-40C9-AA28-2692F80AA70D}">
          <p14:sldIdLst>
            <p14:sldId id="437"/>
            <p14:sldId id="264913"/>
            <p14:sldId id="1688"/>
            <p14:sldId id="264934"/>
            <p14:sldId id="264935"/>
            <p14:sldId id="264922"/>
            <p14:sldId id="264914"/>
            <p14:sldId id="264931"/>
            <p14:sldId id="264923"/>
            <p14:sldId id="264924"/>
            <p14:sldId id="264937"/>
            <p14:sldId id="264927"/>
            <p14:sldId id="264925"/>
            <p14:sldId id="264936"/>
            <p14:sldId id="264939"/>
            <p14:sldId id="264938"/>
            <p14:sldId id="264926"/>
            <p14:sldId id="264933"/>
            <p14:sldId id="264930"/>
            <p14:sldId id="264929"/>
            <p14:sldId id="264928"/>
            <p14:sldId id="264932"/>
            <p14:sldId id="290"/>
            <p14:sldId id="2648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my Davis-Smith" initials="CD" lastIdx="1" clrIdx="0">
    <p:extLst>
      <p:ext uri="{19B8F6BF-5375-455C-9EA6-DF929625EA0E}">
        <p15:presenceInfo xmlns:p15="http://schemas.microsoft.com/office/powerpoint/2012/main" userId="S::cdavissmith@mines.edu::d6e1f5a5-975c-496e-b39f-4db8008f078f" providerId="AD"/>
      </p:ext>
    </p:extLst>
  </p:cmAuthor>
  <p:cmAuthor id="2" name="Kirsten Volpi" initials="KV" lastIdx="5" clrIdx="1">
    <p:extLst>
      <p:ext uri="{19B8F6BF-5375-455C-9EA6-DF929625EA0E}">
        <p15:presenceInfo xmlns:p15="http://schemas.microsoft.com/office/powerpoint/2012/main" userId="S::kvolpi@mines.edu::b326a837-d653-47ed-bf0b-f41598fdc0bb" providerId="AD"/>
      </p:ext>
    </p:extLst>
  </p:cmAuthor>
  <p:cmAuthor id="3" name="Tammy Srom" initials="TS" lastIdx="10" clrIdx="2">
    <p:extLst>
      <p:ext uri="{19B8F6BF-5375-455C-9EA6-DF929625EA0E}">
        <p15:presenceInfo xmlns:p15="http://schemas.microsoft.com/office/powerpoint/2012/main" userId="S::tsrom@collaborativesolutions.com::bac52ac3-446d-4158-992c-cfc86bd31b09" providerId="AD"/>
      </p:ext>
    </p:extLst>
  </p:cmAuthor>
  <p:cmAuthor id="4" name="Vanessa Rael" initials="VR" lastIdx="4" clrIdx="3">
    <p:extLst>
      <p:ext uri="{19B8F6BF-5375-455C-9EA6-DF929625EA0E}">
        <p15:presenceInfo xmlns:p15="http://schemas.microsoft.com/office/powerpoint/2012/main" userId="S::vrael_mines.edu#ext#@collaborativesolutionsllc.onmicrosoft.com::68484f9d-2414-4b26-a01b-1764fc352c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40C"/>
    <a:srgbClr val="D2492A"/>
    <a:srgbClr val="263F6A"/>
    <a:srgbClr val="92A2BD"/>
    <a:srgbClr val="B2B4B3"/>
    <a:srgbClr val="DD5F36"/>
    <a:srgbClr val="8B8D8E"/>
    <a:srgbClr val="21314D"/>
    <a:srgbClr val="CED5DD"/>
    <a:srgbClr val="488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4DD5C9C-88A3-CA43-B162-DCC4E1E4BE7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B5FE5E8-0999-F94A-9937-3F8545B1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8169E94-BC2C-4FA4-9E06-F7C155AA0C7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2A6EBA-EAC9-415C-8E12-8BD4C0D6C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3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3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4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B05A-B385-40C3-BCAE-FC124B1B1D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1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83085"/>
            <a:ext cx="12192000" cy="666206"/>
          </a:xfrm>
          <a:prstGeom prst="rect">
            <a:avLst/>
          </a:prstGeom>
          <a:solidFill>
            <a:srgbClr val="21314D"/>
          </a:solidFill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878" y="3287006"/>
            <a:ext cx="911199" cy="0"/>
          </a:xfrm>
          <a:prstGeom prst="line">
            <a:avLst/>
          </a:prstGeom>
          <a:ln w="28575">
            <a:solidFill>
              <a:srgbClr val="D24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371" y="3737295"/>
            <a:ext cx="9144000" cy="1655762"/>
          </a:xfrm>
        </p:spPr>
        <p:txBody>
          <a:bodyPr/>
          <a:lstStyle>
            <a:lvl1pPr marL="0" indent="0">
              <a:buNone/>
              <a:defRPr b="0" i="0">
                <a:solidFill>
                  <a:srgbClr val="2131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5371" y="2243579"/>
            <a:ext cx="10803672" cy="719056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7E674-8050-4095-B4B3-5E49EE797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7E2038-D4D5-4044-9E40-4341195EF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048" y="-10049"/>
            <a:ext cx="5183189" cy="6943412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58" y="472281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-17416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0058" y="2072481"/>
            <a:ext cx="3932237" cy="3811588"/>
          </a:xfr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FBD84-3E8E-49CE-ACFD-F837CDB3C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C6B909-139B-4516-A5A2-AA79DE5C1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899B-D311-B446-8DBB-7D61E82846C1}"/>
              </a:ext>
            </a:extLst>
          </p:cNvPr>
          <p:cNvSpPr txBox="1"/>
          <p:nvPr userDrawn="1"/>
        </p:nvSpPr>
        <p:spPr>
          <a:xfrm>
            <a:off x="7478040" y="6407207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60A60-3E3C-4796-91C7-3BBF349AC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2BC71D-0003-024E-9F29-71C949747F4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6354919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92A2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 goes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183085"/>
            <a:ext cx="12192000" cy="666206"/>
          </a:xfrm>
          <a:prstGeom prst="rect">
            <a:avLst/>
          </a:prstGeom>
          <a:solidFill>
            <a:srgbClr val="21314D"/>
          </a:solidFill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8F0DA-00AA-4354-BE4D-135ABE9AF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728" y="6265545"/>
            <a:ext cx="1220172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B7E18C-D7D9-45CD-8A40-901AEDD26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129189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45326"/>
            <a:ext cx="5181600" cy="4931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5326"/>
            <a:ext cx="5181600" cy="4931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284429-4889-4416-8074-A9FB72A3F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129189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018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86766"/>
            <a:ext cx="5157787" cy="4026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0189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86766"/>
            <a:ext cx="5183188" cy="4026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1BC48F-0AED-4727-9F3F-E47AB65DD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E8298F-CC34-4554-B2C9-CB96A5208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38202" y="5746528"/>
            <a:ext cx="13016751" cy="7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1314D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 sz="4400" b="1" i="0">
                <a:latin typeface="Arial" panose="020B0604020202020204" pitchFamily="34" charset="0"/>
                <a:cs typeface="Arial" panose="020B0604020202020204" pitchFamily="34" charset="0"/>
              </a:rPr>
              <a:t>Headline Copy Goes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7703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048" y="-10048"/>
            <a:ext cx="12202048" cy="6868048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552941"/>
            <a:ext cx="10356915" cy="582576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6399" y="2531096"/>
            <a:ext cx="9144000" cy="1655762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“Quote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43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60252" y="982464"/>
            <a:ext cx="4862405" cy="1794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0253" y="3052261"/>
            <a:ext cx="4862404" cy="197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"/>
            <a:ext cx="689099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4994"/>
            <a:ext cx="10515600" cy="486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Workday Training: Grants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B2582B-3679-4EA0-9A99-1560AB945EAE}"/>
              </a:ext>
            </a:extLst>
          </p:cNvPr>
          <p:cNvSpPr txBox="1">
            <a:spLocks/>
          </p:cNvSpPr>
          <p:nvPr/>
        </p:nvSpPr>
        <p:spPr>
          <a:xfrm>
            <a:off x="395371" y="3553565"/>
            <a:ext cx="11710929" cy="76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21314D"/>
                </a:solidFill>
                <a:latin typeface="Arial"/>
                <a:cs typeface="Arial"/>
              </a:rPr>
              <a:t>June 7</a:t>
            </a:r>
            <a:r>
              <a:rPr lang="en-US" sz="2800" baseline="30000" dirty="0">
                <a:solidFill>
                  <a:srgbClr val="21314D"/>
                </a:solidFill>
                <a:latin typeface="Arial"/>
                <a:cs typeface="Arial"/>
              </a:rPr>
              <a:t>th</a:t>
            </a:r>
            <a:r>
              <a:rPr lang="en-US" sz="2800" dirty="0">
                <a:solidFill>
                  <a:srgbClr val="21314D"/>
                </a:solidFill>
                <a:latin typeface="Arial"/>
                <a:cs typeface="Arial"/>
              </a:rPr>
              <a:t>, 8</a:t>
            </a:r>
            <a:r>
              <a:rPr lang="en-US" sz="2800" baseline="30000" dirty="0">
                <a:solidFill>
                  <a:srgbClr val="21314D"/>
                </a:solidFill>
                <a:latin typeface="Arial"/>
                <a:cs typeface="Arial"/>
              </a:rPr>
              <a:t>th</a:t>
            </a:r>
            <a:r>
              <a:rPr lang="en-US" sz="2800" dirty="0">
                <a:solidFill>
                  <a:srgbClr val="21314D"/>
                </a:solidFill>
                <a:latin typeface="Arial"/>
                <a:cs typeface="Arial"/>
              </a:rPr>
              <a:t>, and 15</a:t>
            </a:r>
            <a:r>
              <a:rPr lang="en-US" sz="2800" baseline="30000" dirty="0">
                <a:solidFill>
                  <a:srgbClr val="21314D"/>
                </a:solidFill>
                <a:latin typeface="Arial"/>
                <a:cs typeface="Arial"/>
              </a:rPr>
              <a:t>th</a:t>
            </a:r>
            <a:r>
              <a:rPr lang="en-US" sz="2800" dirty="0">
                <a:solidFill>
                  <a:srgbClr val="21314D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6673A5-1A14-4AF8-B666-3B745AF71C00}"/>
              </a:ext>
            </a:extLst>
          </p:cNvPr>
          <p:cNvSpPr txBox="1">
            <a:spLocks/>
          </p:cNvSpPr>
          <p:nvPr/>
        </p:nvSpPr>
        <p:spPr>
          <a:xfrm>
            <a:off x="413128" y="5300950"/>
            <a:ext cx="8562196" cy="1156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D2492A"/>
                </a:solidFill>
                <a:latin typeface="Arial"/>
                <a:cs typeface="Arial"/>
              </a:rPr>
              <a:t>Presenters</a:t>
            </a:r>
            <a:r>
              <a:rPr lang="en-US" sz="1800" b="0" dirty="0">
                <a:solidFill>
                  <a:srgbClr val="D2492A"/>
                </a:solidFill>
                <a:latin typeface="Arial"/>
                <a:cs typeface="Arial"/>
              </a:rPr>
              <a:t>: Corey O’Connor &amp; Johanna Eagan</a:t>
            </a:r>
            <a:endParaRPr lang="en-US" sz="1800" b="0" dirty="0">
              <a:solidFill>
                <a:srgbClr val="D2492A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4" name="Picture 7" descr="Logo&#10;&#10;Description automatically generated">
            <a:extLst>
              <a:ext uri="{FF2B5EF4-FFF2-40B4-BE49-F238E27FC236}">
                <a16:creationId xmlns:a16="http://schemas.microsoft.com/office/drawing/2014/main" id="{C60D0E84-807E-5345-2D32-A0184911C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3371629"/>
            <a:ext cx="2743200" cy="2603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696C6-62ED-4E6D-B9C3-7BE32BA9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67" y="3992645"/>
            <a:ext cx="4053708" cy="15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830535E-154D-44DE-AD0F-0682BD5C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/>
          <a:lstStyle/>
          <a:p>
            <a:r>
              <a:rPr lang="en-US" dirty="0"/>
              <a:t>Grants: Award Information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5809173-3D33-4887-A300-F6B762829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</p:spPr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10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D81B84-6479-4343-B787-F9CD13C2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" y="940526"/>
            <a:ext cx="10657840" cy="515722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8AB59949-D71D-49D3-A742-8CA697B2BD8D}"/>
              </a:ext>
            </a:extLst>
          </p:cNvPr>
          <p:cNvSpPr/>
          <p:nvPr/>
        </p:nvSpPr>
        <p:spPr>
          <a:xfrm>
            <a:off x="5186680" y="4988560"/>
            <a:ext cx="3073399" cy="406400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814471-C534-46D5-90D4-88A6FA260E70}"/>
              </a:ext>
            </a:extLst>
          </p:cNvPr>
          <p:cNvSpPr/>
          <p:nvPr/>
        </p:nvSpPr>
        <p:spPr>
          <a:xfrm>
            <a:off x="1905001" y="5691351"/>
            <a:ext cx="2260600" cy="406400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972EFA-5E79-4A23-808F-650469474978}"/>
              </a:ext>
            </a:extLst>
          </p:cNvPr>
          <p:cNvCxnSpPr/>
          <p:nvPr/>
        </p:nvCxnSpPr>
        <p:spPr>
          <a:xfrm>
            <a:off x="3362960" y="4490720"/>
            <a:ext cx="3556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BF237FE-2C6E-9C66-5D5D-3832FACA273B}"/>
              </a:ext>
            </a:extLst>
          </p:cNvPr>
          <p:cNvSpPr/>
          <p:nvPr/>
        </p:nvSpPr>
        <p:spPr>
          <a:xfrm>
            <a:off x="5065777" y="3469341"/>
            <a:ext cx="2260600" cy="406400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5C827D-97A6-C3BB-6151-4035E858A795}"/>
              </a:ext>
            </a:extLst>
          </p:cNvPr>
          <p:cNvSpPr/>
          <p:nvPr/>
        </p:nvSpPr>
        <p:spPr>
          <a:xfrm>
            <a:off x="8207754" y="4490720"/>
            <a:ext cx="2966214" cy="406400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3505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C403-72A7-75A6-DA2D-8183FD37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Award Information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FDC816-9EC5-86FC-60D8-24D898800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05" y="861711"/>
            <a:ext cx="8897739" cy="53460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0AADE-7A49-75B1-978C-CAAF3722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874ADFF-94CB-BCE9-2D34-961B98281857}"/>
              </a:ext>
            </a:extLst>
          </p:cNvPr>
          <p:cNvSpPr/>
          <p:nvPr/>
        </p:nvSpPr>
        <p:spPr>
          <a:xfrm rot="5400000">
            <a:off x="9710870" y="1997435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5D78EB0-6911-1604-77A8-C141AB769926}"/>
              </a:ext>
            </a:extLst>
          </p:cNvPr>
          <p:cNvSpPr/>
          <p:nvPr/>
        </p:nvSpPr>
        <p:spPr>
          <a:xfrm rot="5400000">
            <a:off x="9667240" y="2923879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2A238F5-8D99-975D-A018-F5B67D4C8D85}"/>
              </a:ext>
            </a:extLst>
          </p:cNvPr>
          <p:cNvSpPr/>
          <p:nvPr/>
        </p:nvSpPr>
        <p:spPr>
          <a:xfrm rot="5400000">
            <a:off x="9667240" y="3907611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07A72C0-09F6-F6B7-F96D-3E1A69313960}"/>
              </a:ext>
            </a:extLst>
          </p:cNvPr>
          <p:cNvSpPr/>
          <p:nvPr/>
        </p:nvSpPr>
        <p:spPr>
          <a:xfrm rot="5400000">
            <a:off x="9667240" y="4891343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C19A5BF-B51C-961F-E2B3-E823D106BE51}"/>
              </a:ext>
            </a:extLst>
          </p:cNvPr>
          <p:cNvSpPr/>
          <p:nvPr/>
        </p:nvSpPr>
        <p:spPr>
          <a:xfrm rot="5400000">
            <a:off x="9667240" y="5839017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A504-AB58-49AE-B4AD-ADBB3F47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/>
          <a:lstStyle/>
          <a:p>
            <a:r>
              <a:rPr lang="en-US" dirty="0"/>
              <a:t>Grants: Award Information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830E55D-1FF0-4301-924D-3B7C329AA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</p:spPr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E17B1-5C60-4417-9149-52B8BF17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" y="1140225"/>
            <a:ext cx="10456129" cy="501642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8F62A48F-9660-4728-BED4-53B9BE466C8D}"/>
              </a:ext>
            </a:extLst>
          </p:cNvPr>
          <p:cNvSpPr/>
          <p:nvPr/>
        </p:nvSpPr>
        <p:spPr>
          <a:xfrm>
            <a:off x="1126449" y="3648437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904B132-B71C-4A44-9E7B-7840F85A48C1}"/>
              </a:ext>
            </a:extLst>
          </p:cNvPr>
          <p:cNvSpPr/>
          <p:nvPr/>
        </p:nvSpPr>
        <p:spPr>
          <a:xfrm>
            <a:off x="10403184" y="3648437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2653FC-8DA1-4BD1-9C21-4F2B7BA3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/>
          <a:lstStyle/>
          <a:p>
            <a:r>
              <a:rPr lang="en-US" dirty="0"/>
              <a:t>Grants: Award Information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C229719-B4CF-457A-AF49-375F2F040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</p:spPr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13</a:t>
            </a:fld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03AC48-3514-4AB9-BA86-3DA35FB0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4" y="1494503"/>
            <a:ext cx="11130615" cy="36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3DDF07D3-0344-BDCD-85EF-9F5095116442}"/>
              </a:ext>
            </a:extLst>
          </p:cNvPr>
          <p:cNvSpPr/>
          <p:nvPr/>
        </p:nvSpPr>
        <p:spPr>
          <a:xfrm>
            <a:off x="6457696" y="2910840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18BD2E8-3CC4-8B30-C613-3444D69ABF17}"/>
              </a:ext>
            </a:extLst>
          </p:cNvPr>
          <p:cNvSpPr/>
          <p:nvPr/>
        </p:nvSpPr>
        <p:spPr>
          <a:xfrm>
            <a:off x="10834624" y="2910840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0AC4554-C71C-9698-B566-802A50DB72AE}"/>
              </a:ext>
            </a:extLst>
          </p:cNvPr>
          <p:cNvSpPr/>
          <p:nvPr/>
        </p:nvSpPr>
        <p:spPr>
          <a:xfrm>
            <a:off x="6954520" y="2910840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9714-8ACB-3277-4351-9B3030F6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Award Information – Consortia!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DB15-C72F-87E1-06E5-4049766A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B01F8-F98D-F24D-E496-04B95F7E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8" y="870064"/>
            <a:ext cx="10234599" cy="532150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3FB6F54-CDAF-0805-336A-613A28F5891E}"/>
              </a:ext>
            </a:extLst>
          </p:cNvPr>
          <p:cNvSpPr/>
          <p:nvPr/>
        </p:nvSpPr>
        <p:spPr>
          <a:xfrm>
            <a:off x="604298" y="1542552"/>
            <a:ext cx="3212328" cy="3975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5A2010-676A-DD86-48D3-E36DE2C5F9A4}"/>
              </a:ext>
            </a:extLst>
          </p:cNvPr>
          <p:cNvSpPr/>
          <p:nvPr/>
        </p:nvSpPr>
        <p:spPr>
          <a:xfrm>
            <a:off x="7626569" y="1253684"/>
            <a:ext cx="3212328" cy="3975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826ADA-BF23-2F24-A13C-562AD3AFDE5B}"/>
              </a:ext>
            </a:extLst>
          </p:cNvPr>
          <p:cNvSpPr/>
          <p:nvPr/>
        </p:nvSpPr>
        <p:spPr>
          <a:xfrm>
            <a:off x="4208833" y="1343769"/>
            <a:ext cx="3212328" cy="3975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DF7C56-987F-EE6A-6ADB-E5B9152B5120}"/>
              </a:ext>
            </a:extLst>
          </p:cNvPr>
          <p:cNvSpPr/>
          <p:nvPr/>
        </p:nvSpPr>
        <p:spPr>
          <a:xfrm>
            <a:off x="7626569" y="3805017"/>
            <a:ext cx="3212328" cy="3975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145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9714-8ACB-3277-4351-9B3030F6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Award Information – Consortia!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DB15-C72F-87E1-06E5-4049766A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09F04-FA6F-40D2-301F-F2B395F2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13"/>
          <a:stretch/>
        </p:blipFill>
        <p:spPr>
          <a:xfrm>
            <a:off x="242781" y="1202919"/>
            <a:ext cx="11837900" cy="41960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6DAE491-B6DF-3178-AD69-F45AF1ED2703}"/>
              </a:ext>
            </a:extLst>
          </p:cNvPr>
          <p:cNvSpPr/>
          <p:nvPr/>
        </p:nvSpPr>
        <p:spPr>
          <a:xfrm>
            <a:off x="4548145" y="3765576"/>
            <a:ext cx="2798860" cy="3975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736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90B6D-5F90-B275-DCB7-679DCE58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1" y="940526"/>
            <a:ext cx="11722873" cy="5133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29714-8ACB-3277-4351-9B3030F6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Award Information – Consortia!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DB15-C72F-87E1-06E5-4049766A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5A2010-676A-DD86-48D3-E36DE2C5F9A4}"/>
              </a:ext>
            </a:extLst>
          </p:cNvPr>
          <p:cNvSpPr/>
          <p:nvPr/>
        </p:nvSpPr>
        <p:spPr>
          <a:xfrm>
            <a:off x="135171" y="5570522"/>
            <a:ext cx="1936390" cy="3975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B8E55A4-2B65-E7B3-12AE-D64727EC1B3B}"/>
              </a:ext>
            </a:extLst>
          </p:cNvPr>
          <p:cNvSpPr/>
          <p:nvPr/>
        </p:nvSpPr>
        <p:spPr>
          <a:xfrm>
            <a:off x="11181080" y="3331626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9B2CAD4-CA8E-B0C5-7483-D3BCCAE5E06C}"/>
              </a:ext>
            </a:extLst>
          </p:cNvPr>
          <p:cNvSpPr/>
          <p:nvPr/>
        </p:nvSpPr>
        <p:spPr>
          <a:xfrm>
            <a:off x="585234" y="3169920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1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09BC-8AE4-466A-95A0-FBD53BC7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Grants: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2D34D-C4EE-45FD-92C7-6F33B08E2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1774133"/>
            <a:ext cx="12015019" cy="22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C772-CC5A-1DE0-EEF8-65B666FD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Reporting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059C91-1393-F3BD-E86B-2D79BB10F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" y="873082"/>
            <a:ext cx="10681348" cy="53038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D81AA-6F9F-6C9D-3DC0-23157217D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574C-6760-40E0-9997-903ED644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/>
          <a:lstStyle/>
          <a:p>
            <a:r>
              <a:rPr lang="en-US" dirty="0"/>
              <a:t>Grants: Reporting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B8A583A-085D-45BF-B450-80F87A5EC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</p:spPr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19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169385-3268-D03D-F2F2-DF1F0116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6" y="1464890"/>
            <a:ext cx="12077154" cy="39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3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14" y="401263"/>
            <a:ext cx="3932237" cy="10813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A2BD"/>
                </a:solidFill>
              </a:rPr>
              <a:t>Grants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9" y="2"/>
            <a:ext cx="7008812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868" y="1844423"/>
            <a:ext cx="4675259" cy="41241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New Terminology </a:t>
            </a:r>
          </a:p>
          <a:p>
            <a:endParaRPr lang="en-US" dirty="0"/>
          </a:p>
          <a:p>
            <a:r>
              <a:rPr lang="en-US" dirty="0"/>
              <a:t>Award Information</a:t>
            </a:r>
          </a:p>
          <a:p>
            <a:endParaRPr lang="en-US" dirty="0"/>
          </a:p>
          <a:p>
            <a:r>
              <a:rPr lang="en-US" dirty="0"/>
              <a:t>Reporting</a:t>
            </a:r>
          </a:p>
          <a:p>
            <a:endParaRPr lang="en-US" dirty="0"/>
          </a:p>
          <a:p>
            <a:r>
              <a:rPr lang="en-US" dirty="0"/>
              <a:t>Time and Effort Certifications</a:t>
            </a:r>
          </a:p>
          <a:p>
            <a:endParaRPr lang="en-US" dirty="0"/>
          </a:p>
          <a:p>
            <a:r>
              <a:rPr lang="en-US" dirty="0"/>
              <a:t>Next Steps in  WD Transition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C075D-AE18-46EA-9617-2B89DC5D2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43"/>
          <a:stretch/>
        </p:blipFill>
        <p:spPr>
          <a:xfrm>
            <a:off x="5183189" y="-11290"/>
            <a:ext cx="7471655" cy="69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1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EFF2-6118-4940-B227-34CFE8EA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Grants: Time &amp; Effort Certifications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CB072-4F4B-F60B-479A-F48FDF4B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0" y="1138763"/>
            <a:ext cx="11271380" cy="50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78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9C1B-A086-40DE-8A6D-E36C9F85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/>
          <a:lstStyle/>
          <a:p>
            <a:r>
              <a:rPr lang="en-US" dirty="0"/>
              <a:t>Recap - What’s Changing for Grants?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A503358-B50B-4CD2-8F05-E318DC8C5A67}"/>
              </a:ext>
            </a:extLst>
          </p:cNvPr>
          <p:cNvGraphicFramePr>
            <a:graphicFrameLocks noGrp="1"/>
          </p:cNvGraphicFramePr>
          <p:nvPr/>
        </p:nvGraphicFramePr>
        <p:xfrm>
          <a:off x="746174" y="1104009"/>
          <a:ext cx="10670958" cy="3304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609">
                  <a:extLst>
                    <a:ext uri="{9D8B030D-6E8A-4147-A177-3AD203B41FA5}">
                      <a16:colId xmlns:a16="http://schemas.microsoft.com/office/drawing/2014/main" val="240449061"/>
                    </a:ext>
                  </a:extLst>
                </a:gridCol>
                <a:gridCol w="3151573">
                  <a:extLst>
                    <a:ext uri="{9D8B030D-6E8A-4147-A177-3AD203B41FA5}">
                      <a16:colId xmlns:a16="http://schemas.microsoft.com/office/drawing/2014/main" val="2488526267"/>
                    </a:ext>
                  </a:extLst>
                </a:gridCol>
                <a:gridCol w="4660776">
                  <a:extLst>
                    <a:ext uri="{9D8B030D-6E8A-4147-A177-3AD203B41FA5}">
                      <a16:colId xmlns:a16="http://schemas.microsoft.com/office/drawing/2014/main" val="4204998963"/>
                    </a:ext>
                  </a:extLst>
                </a:gridCol>
              </a:tblGrid>
              <a:tr h="66240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Task</a:t>
                      </a:r>
                    </a:p>
                  </a:txBody>
                  <a:tcPr anchor="ctr">
                    <a:solidFill>
                      <a:srgbClr val="2131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Today</a:t>
                      </a:r>
                    </a:p>
                  </a:txBody>
                  <a:tcPr anchor="ctr">
                    <a:solidFill>
                      <a:srgbClr val="2131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Workday</a:t>
                      </a:r>
                    </a:p>
                  </a:txBody>
                  <a:tcPr anchor="ctr">
                    <a:solidFill>
                      <a:srgbClr val="213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053522"/>
                  </a:ext>
                </a:extLst>
              </a:tr>
              <a:tr h="655299">
                <a:tc>
                  <a:txBody>
                    <a:bodyPr/>
                    <a:lstStyle/>
                    <a:p>
                      <a:r>
                        <a:rPr lang="en-US" sz="1600" dirty="0"/>
                        <a:t>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Banner 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36681"/>
                  </a:ext>
                </a:extLst>
              </a:tr>
              <a:tr h="66240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314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Award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Banner screens not open to many on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WD screens will be open to campus in a read-only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0101"/>
                  </a:ext>
                </a:extLst>
              </a:tr>
              <a:tr h="66240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314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21314D"/>
                          </a:solidFill>
                          <a:effectLst/>
                          <a:latin typeface="Calibri"/>
                        </a:rPr>
                        <a:t>AFBR &amp; COGNOS (one day delay)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21314D"/>
                          </a:solidFill>
                          <a:effectLst/>
                          <a:latin typeface="Calibri"/>
                        </a:rPr>
                        <a:t>WD reports  (real time!)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530491"/>
                  </a:ext>
                </a:extLst>
              </a:tr>
              <a:tr h="66240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314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 and Efforts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21314D"/>
                          </a:solidFill>
                          <a:effectLst/>
                          <a:latin typeface="Calibri"/>
                        </a:rPr>
                        <a:t>OnBase &amp;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21314D"/>
                          </a:solidFill>
                          <a:effectLst/>
                          <a:latin typeface="Calibri"/>
                        </a:rPr>
                        <a:t>Future corrections in real time right in WD. Elimination of side processes.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49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97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7AF2-53AA-B8CF-FD48-CA5E9F06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in  WD Transition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25F5-D965-558B-6F2E-2BB21A850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Legacy Data from Banner WILL be uploaded into WD</a:t>
            </a:r>
          </a:p>
          <a:p>
            <a:pPr lvl="1"/>
            <a:r>
              <a:rPr lang="en-US" dirty="0"/>
              <a:t>Go live (7/1) will have data from grant inception to 4/30/2023</a:t>
            </a:r>
          </a:p>
          <a:p>
            <a:pPr lvl="1"/>
            <a:r>
              <a:rPr lang="en-US" dirty="0"/>
              <a:t>Data for 5/1/2023 – 6/30/2023 will be uploaded after FYE close ~ Aug</a:t>
            </a:r>
          </a:p>
          <a:p>
            <a:pPr lvl="1"/>
            <a:endParaRPr lang="en-US" dirty="0"/>
          </a:p>
          <a:p>
            <a:r>
              <a:rPr lang="en-US" dirty="0"/>
              <a:t>No IDC will post or Invoices will be generated until all legacy data from Banner is uploaded</a:t>
            </a:r>
          </a:p>
          <a:p>
            <a:pPr lvl="1"/>
            <a:r>
              <a:rPr lang="en-US" dirty="0"/>
              <a:t>ORA will be manually tracking projects with low available balances or ending to help with tracking expenses</a:t>
            </a:r>
          </a:p>
          <a:p>
            <a:pPr lvl="1"/>
            <a:r>
              <a:rPr lang="en-US" dirty="0"/>
              <a:t>ORA will be submitting invoices to sponsor on an AS NEEDED bases until all transactions are in WD</a:t>
            </a:r>
          </a:p>
          <a:p>
            <a:pPr lvl="1"/>
            <a:endParaRPr lang="en-US" dirty="0"/>
          </a:p>
          <a:p>
            <a:r>
              <a:rPr lang="en-US" dirty="0"/>
              <a:t>Allocate FY23 research expenses in Banner as quickly as possible! </a:t>
            </a:r>
          </a:p>
          <a:p>
            <a:endParaRPr lang="en-US" dirty="0"/>
          </a:p>
          <a:p>
            <a:r>
              <a:rPr lang="en-US" dirty="0"/>
              <a:t>Time and Effort Certifications – </a:t>
            </a:r>
          </a:p>
          <a:p>
            <a:pPr lvl="1"/>
            <a:r>
              <a:rPr lang="en-US" dirty="0"/>
              <a:t>ORA will run final reports from Banner in August for Spring 2023, May &amp; June 2023</a:t>
            </a:r>
          </a:p>
          <a:p>
            <a:pPr lvl="1"/>
            <a:r>
              <a:rPr lang="en-US" dirty="0"/>
              <a:t>July – August will be included in the Fall 2023 reports out of WD in Spring 2024</a:t>
            </a:r>
          </a:p>
          <a:p>
            <a:pPr lvl="1"/>
            <a:endParaRPr lang="en-US" dirty="0"/>
          </a:p>
          <a:p>
            <a:r>
              <a:rPr lang="en-US" dirty="0"/>
              <a:t>No impact to federally required quarterly financial reports (July/Banner, Oct/WD)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B3CD8-6748-0793-EB1C-271FC1A9F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32E0FB81-50F6-DF45-A51D-8F1DC7AC91FC}"/>
              </a:ext>
            </a:extLst>
          </p:cNvPr>
          <p:cNvSpPr txBox="1">
            <a:spLocks/>
          </p:cNvSpPr>
          <p:nvPr/>
        </p:nvSpPr>
        <p:spPr>
          <a:xfrm>
            <a:off x="1524000" y="2601118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23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32E0FB81-50F6-DF45-A51D-8F1DC7AC91FC}"/>
              </a:ext>
            </a:extLst>
          </p:cNvPr>
          <p:cNvSpPr txBox="1">
            <a:spLocks/>
          </p:cNvSpPr>
          <p:nvPr/>
        </p:nvSpPr>
        <p:spPr>
          <a:xfrm>
            <a:off x="1524000" y="2601118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318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96334-AF78-45AC-ACA3-0F5C670C2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371" y="648303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62D365-66B0-4007-B79F-8ECDF14970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7C3366-0D83-4BA5-9234-29BDF4D74A15}"/>
              </a:ext>
            </a:extLst>
          </p:cNvPr>
          <p:cNvSpPr txBox="1">
            <a:spLocks/>
          </p:cNvSpPr>
          <p:nvPr/>
        </p:nvSpPr>
        <p:spPr>
          <a:xfrm>
            <a:off x="838200" y="32378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131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Grants: New Terminology!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4F4475-E352-4212-BC11-2CFDB2DD0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77978"/>
              </p:ext>
            </p:extLst>
          </p:nvPr>
        </p:nvGraphicFramePr>
        <p:xfrm>
          <a:off x="1141661" y="1055936"/>
          <a:ext cx="8651268" cy="479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634">
                  <a:extLst>
                    <a:ext uri="{9D8B030D-6E8A-4147-A177-3AD203B41FA5}">
                      <a16:colId xmlns:a16="http://schemas.microsoft.com/office/drawing/2014/main" val="3961747364"/>
                    </a:ext>
                  </a:extLst>
                </a:gridCol>
                <a:gridCol w="4325634">
                  <a:extLst>
                    <a:ext uri="{9D8B030D-6E8A-4147-A177-3AD203B41FA5}">
                      <a16:colId xmlns:a16="http://schemas.microsoft.com/office/drawing/2014/main" val="1539070339"/>
                    </a:ext>
                  </a:extLst>
                </a:gridCol>
              </a:tblGrid>
              <a:tr h="333967">
                <a:tc>
                  <a:txBody>
                    <a:bodyPr/>
                    <a:lstStyle/>
                    <a:p>
                      <a:r>
                        <a:rPr lang="en-US" dirty="0"/>
                        <a:t>Banner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WD Term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624585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r>
                        <a:rPr lang="en-US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609581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r>
                        <a:rPr lang="en-US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065394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 Driver </a:t>
                      </a:r>
                      <a:r>
                        <a:rPr lang="en-US" dirty="0" err="1"/>
                        <a:t>Worktag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90820"/>
                  </a:ext>
                </a:extLst>
              </a:tr>
              <a:tr h="506928">
                <a:tc>
                  <a:txBody>
                    <a:bodyPr/>
                    <a:lstStyle/>
                    <a:p>
                      <a:r>
                        <a:rPr lang="en-US" dirty="0"/>
                        <a:t>Account Code (expense &amp; revenue)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Spend</a:t>
                      </a:r>
                      <a:r>
                        <a:rPr lang="en-US" baseline="0" dirty="0"/>
                        <a:t> Category &amp; Revenue Category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7087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r>
                        <a:rPr lang="en-US" dirty="0"/>
                        <a:t>Account Code (budget)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Ledger Categories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492793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  <a:r>
                        <a:rPr lang="en-US" baseline="0" dirty="0"/>
                        <a:t> Basis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Class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98434"/>
                  </a:ext>
                </a:extLst>
              </a:tr>
              <a:tr h="506928">
                <a:tc>
                  <a:txBody>
                    <a:bodyPr/>
                    <a:lstStyle/>
                    <a:p>
                      <a:r>
                        <a:rPr lang="en-US" dirty="0"/>
                        <a:t>IDC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F&amp;A Revenue</a:t>
                      </a:r>
                      <a:r>
                        <a:rPr lang="en-US" baseline="0" dirty="0"/>
                        <a:t> Allocation Profile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072416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r>
                        <a:rPr lang="en-US" dirty="0"/>
                        <a:t>IDC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F&amp;A Rate Agreement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75239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  <a:r>
                        <a:rPr lang="en-US" baseline="0" dirty="0"/>
                        <a:t> &amp; End 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Award Schedules (Contract Start Date</a:t>
                      </a:r>
                      <a:r>
                        <a:rPr lang="en-US" baseline="0" dirty="0"/>
                        <a:t> &amp; Contract End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92471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r>
                        <a:rPr lang="en-US" dirty="0"/>
                        <a:t>Grant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3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56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1491-82B0-60B0-66EF-C098AE7D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Award Information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5EFC59-D123-0D14-D274-1F0ADCFE4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160" y="4634512"/>
            <a:ext cx="9515856" cy="1555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D5DB6-467E-064D-6244-857DA1232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5D072-A2DD-2308-993F-6A758687E728}"/>
              </a:ext>
            </a:extLst>
          </p:cNvPr>
          <p:cNvSpPr txBox="1"/>
          <p:nvPr/>
        </p:nvSpPr>
        <p:spPr>
          <a:xfrm>
            <a:off x="1005840" y="1064768"/>
            <a:ext cx="4684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Individuals can navigate to Awards in two ways: </a:t>
            </a:r>
          </a:p>
          <a:p>
            <a:endParaRPr lang="en-US" dirty="0"/>
          </a:p>
          <a:p>
            <a:r>
              <a:rPr lang="en-US" dirty="0"/>
              <a:t>1. Using the Menu bar on the left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59617-F3E7-FED2-1546-B54A092B0665}"/>
              </a:ext>
            </a:extLst>
          </p:cNvPr>
          <p:cNvSpPr txBox="1"/>
          <p:nvPr/>
        </p:nvSpPr>
        <p:spPr>
          <a:xfrm>
            <a:off x="1143000" y="4098817"/>
            <a:ext cx="344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Using the report “Find Awards”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B2F470-108A-7FE3-8941-8CD6AC087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66" y="2136920"/>
            <a:ext cx="2873293" cy="1655438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4DCC7A68-1168-EAC5-FF70-151FB9AB7C7B}"/>
              </a:ext>
            </a:extLst>
          </p:cNvPr>
          <p:cNvSpPr/>
          <p:nvPr/>
        </p:nvSpPr>
        <p:spPr>
          <a:xfrm rot="16200000">
            <a:off x="1442046" y="2816935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3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CBFC-79FC-0ED3-682B-EF609794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Award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179AC-A2AD-CC7F-13B0-C6A76EB1B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989" y="1118507"/>
            <a:ext cx="10345771" cy="48625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4026B-22CB-A6A8-1B62-9DF4E4F7C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1D24E4-5C57-F11F-AC06-85DCFF81638D}"/>
              </a:ext>
            </a:extLst>
          </p:cNvPr>
          <p:cNvSpPr/>
          <p:nvPr/>
        </p:nvSpPr>
        <p:spPr>
          <a:xfrm>
            <a:off x="1068989" y="1541201"/>
            <a:ext cx="4389979" cy="412955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8CEAEB3-D063-AA49-8DDD-39792FC8CDCB}"/>
              </a:ext>
            </a:extLst>
          </p:cNvPr>
          <p:cNvSpPr/>
          <p:nvPr/>
        </p:nvSpPr>
        <p:spPr>
          <a:xfrm rot="16200000">
            <a:off x="660400" y="3407523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BF0EE6-E03B-4A0F-AF32-2CEB1663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Grants: Award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81E666-A8D2-4055-BE84-3025768E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57" y="1055936"/>
            <a:ext cx="10627485" cy="492411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9A83E1-5400-4DB4-B024-AAD45539D95D}"/>
              </a:ext>
            </a:extLst>
          </p:cNvPr>
          <p:cNvSpPr/>
          <p:nvPr/>
        </p:nvSpPr>
        <p:spPr>
          <a:xfrm>
            <a:off x="671052" y="1788089"/>
            <a:ext cx="3556819" cy="412955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B297D3-2B0F-4C89-8DB5-42E2A8FBD720}"/>
              </a:ext>
            </a:extLst>
          </p:cNvPr>
          <p:cNvSpPr/>
          <p:nvPr/>
        </p:nvSpPr>
        <p:spPr>
          <a:xfrm>
            <a:off x="8711381" y="1504335"/>
            <a:ext cx="2809566" cy="490231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2610B5-9F42-473E-913A-C96518851DE3}"/>
              </a:ext>
            </a:extLst>
          </p:cNvPr>
          <p:cNvSpPr/>
          <p:nvPr/>
        </p:nvSpPr>
        <p:spPr>
          <a:xfrm>
            <a:off x="838200" y="3525520"/>
            <a:ext cx="4331405" cy="660400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630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2F829C-CC0D-4E09-8FCA-4EEFE0B3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/>
          <a:lstStyle/>
          <a:p>
            <a:r>
              <a:rPr lang="en-US" dirty="0"/>
              <a:t>Grants: Award Information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37ABD25-AD5A-4180-B8D6-41F1A956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</p:spPr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48B6D0-5184-45F8-A0AC-C19AE6E6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1111696"/>
            <a:ext cx="11182903" cy="463460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0FEE17C-3307-4561-A2D8-579E87D0C6B0}"/>
              </a:ext>
            </a:extLst>
          </p:cNvPr>
          <p:cNvSpPr/>
          <p:nvPr/>
        </p:nvSpPr>
        <p:spPr>
          <a:xfrm>
            <a:off x="502921" y="5090160"/>
            <a:ext cx="2768600" cy="519703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38100"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2281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8959-1179-4C02-8BF0-B4887113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Award Information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E3E313-9888-8578-043D-3D18A8C64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894" y="1418670"/>
            <a:ext cx="10515600" cy="34410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696F2-E0BA-B798-EC9E-4A2474B22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2D28DC0-599C-8FA1-FA61-05CE702CE255}"/>
              </a:ext>
            </a:extLst>
          </p:cNvPr>
          <p:cNvSpPr/>
          <p:nvPr/>
        </p:nvSpPr>
        <p:spPr>
          <a:xfrm rot="16200000">
            <a:off x="591353" y="4181698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1E10703-DC1F-4868-93CA-DB807654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</p:spPr>
        <p:txBody>
          <a:bodyPr anchor="ctr">
            <a:normAutofit/>
          </a:bodyPr>
          <a:lstStyle/>
          <a:p>
            <a:r>
              <a:rPr lang="en-US" dirty="0"/>
              <a:t>Grants: Award Information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BD7D31A-830C-40A0-981D-BD2ACB9D0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700"/>
          </a:p>
          <a:p>
            <a:pPr algn="r">
              <a:lnSpc>
                <a:spcPct val="90000"/>
              </a:lnSpc>
              <a:spcAft>
                <a:spcPts val="600"/>
              </a:spcAft>
            </a:pPr>
            <a:fld id="{FAA3E255-DCE9-1E4B-905B-DD6A887BD484}" type="slidenum">
              <a:rPr lang="en-US" sz="700" smtClean="0"/>
              <a:pPr algn="r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7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342EDA-AF79-4B13-8CEF-06329E25B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" y="1015706"/>
            <a:ext cx="11755120" cy="5256302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D20D57A1-FD3F-4567-9244-5318B41A7C27}"/>
              </a:ext>
            </a:extLst>
          </p:cNvPr>
          <p:cNvSpPr/>
          <p:nvPr/>
        </p:nvSpPr>
        <p:spPr>
          <a:xfrm>
            <a:off x="3446780" y="2801597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40D355A-D08A-4A0C-8509-0B5E829B377B}"/>
              </a:ext>
            </a:extLst>
          </p:cNvPr>
          <p:cNvSpPr/>
          <p:nvPr/>
        </p:nvSpPr>
        <p:spPr>
          <a:xfrm>
            <a:off x="6908800" y="2791437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DFA827A-1421-424F-B85E-AF9E4D7BBF96}"/>
              </a:ext>
            </a:extLst>
          </p:cNvPr>
          <p:cNvSpPr/>
          <p:nvPr/>
        </p:nvSpPr>
        <p:spPr>
          <a:xfrm>
            <a:off x="11236960" y="2791437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B5CB7F2-FF97-49C7-9FEB-D7B4340F286D}"/>
              </a:ext>
            </a:extLst>
          </p:cNvPr>
          <p:cNvSpPr/>
          <p:nvPr/>
        </p:nvSpPr>
        <p:spPr>
          <a:xfrm>
            <a:off x="2306320" y="2791437"/>
            <a:ext cx="233680" cy="518160"/>
          </a:xfrm>
          <a:prstGeom prst="downArrow">
            <a:avLst/>
          </a:prstGeom>
          <a:solidFill>
            <a:schemeClr val="accent4"/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83B7CB-A75F-4E95-8508-C7EBBFD072F2}"/>
              </a:ext>
            </a:extLst>
          </p:cNvPr>
          <p:cNvCxnSpPr/>
          <p:nvPr/>
        </p:nvCxnSpPr>
        <p:spPr>
          <a:xfrm>
            <a:off x="3202940" y="3982720"/>
            <a:ext cx="3556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9EBE06-0BC5-4E1F-8610-A76B4407BF03}"/>
              </a:ext>
            </a:extLst>
          </p:cNvPr>
          <p:cNvCxnSpPr/>
          <p:nvPr/>
        </p:nvCxnSpPr>
        <p:spPr>
          <a:xfrm>
            <a:off x="3202940" y="4805680"/>
            <a:ext cx="3556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BBA17B-9B05-47CF-BFCB-7D3046099BAC}"/>
              </a:ext>
            </a:extLst>
          </p:cNvPr>
          <p:cNvCxnSpPr/>
          <p:nvPr/>
        </p:nvCxnSpPr>
        <p:spPr>
          <a:xfrm>
            <a:off x="3202940" y="5628640"/>
            <a:ext cx="3556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88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es Colors">
      <a:dk1>
        <a:srgbClr val="21314D"/>
      </a:dk1>
      <a:lt1>
        <a:srgbClr val="FFFFFF"/>
      </a:lt1>
      <a:dk2>
        <a:srgbClr val="263F6A"/>
      </a:dk2>
      <a:lt2>
        <a:srgbClr val="FFFFFF"/>
      </a:lt2>
      <a:accent1>
        <a:srgbClr val="B2B4B3"/>
      </a:accent1>
      <a:accent2>
        <a:srgbClr val="CED5DD"/>
      </a:accent2>
      <a:accent3>
        <a:srgbClr val="263F6A"/>
      </a:accent3>
      <a:accent4>
        <a:srgbClr val="D2492A"/>
      </a:accent4>
      <a:accent5>
        <a:srgbClr val="92A2BD"/>
      </a:accent5>
      <a:accent6>
        <a:srgbClr val="21314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 w="476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es_PPT_FA&amp;O_Template New_04232020" id="{6760D7B7-066F-48D8-A2F3-1DD77093280E}" vid="{B946C631-2A6D-466E-9476-7404928C1B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668E256BD714FAB4CFEC68CE44E1D" ma:contentTypeVersion="14" ma:contentTypeDescription="Create a new document." ma:contentTypeScope="" ma:versionID="3b652dbf9400617d98fe1d505316c261">
  <xsd:schema xmlns:xsd="http://www.w3.org/2001/XMLSchema" xmlns:xs="http://www.w3.org/2001/XMLSchema" xmlns:p="http://schemas.microsoft.com/office/2006/metadata/properties" xmlns:ns2="c5ef4e7a-592b-4b45-a05f-11f25d0fc173" xmlns:ns3="72b8a91f-1865-49de-a821-4b84591ec54d" targetNamespace="http://schemas.microsoft.com/office/2006/metadata/properties" ma:root="true" ma:fieldsID="cded6fba8dd99b95d6d6a56921b8502b" ns2:_="" ns3:_="">
    <xsd:import namespace="c5ef4e7a-592b-4b45-a05f-11f25d0fc173"/>
    <xsd:import namespace="72b8a91f-1865-49de-a821-4b84591ec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4e7a-592b-4b45-a05f-11f25d0fc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92c282-ceba-42ac-8ce1-c7c398cdd3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8a91f-1865-49de-a821-4b84591ec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ef4e7a-592b-4b45-a05f-11f25d0fc1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461D4E-D799-498D-912A-EB6B2891F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f4e7a-592b-4b45-a05f-11f25d0fc173"/>
    <ds:schemaRef ds:uri="72b8a91f-1865-49de-a821-4b84591ec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6CD51-31B6-4BD6-95A0-8B23E69D7B01}">
  <ds:schemaRefs>
    <ds:schemaRef ds:uri="http://purl.org/dc/elements/1.1/"/>
    <ds:schemaRef ds:uri="72b8a91f-1865-49de-a821-4b84591ec54d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5ef4e7a-592b-4b45-a05f-11f25d0fc17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254376-2D5C-4C29-A164-1666F5EA6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Mines_PPT_FA&amp;O_Template New_04232020</Template>
  <TotalTime>567</TotalTime>
  <Words>481</Words>
  <Application>Microsoft Office PowerPoint</Application>
  <PresentationFormat>Widescreen</PresentationFormat>
  <Paragraphs>146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Gotham</vt:lpstr>
      <vt:lpstr>Gotham Book</vt:lpstr>
      <vt:lpstr>Arial</vt:lpstr>
      <vt:lpstr>Calibri</vt:lpstr>
      <vt:lpstr>Calibri Light</vt:lpstr>
      <vt:lpstr>Wingdings</vt:lpstr>
      <vt:lpstr>Office Theme</vt:lpstr>
      <vt:lpstr>Workday Training: Grants</vt:lpstr>
      <vt:lpstr>Grants </vt:lpstr>
      <vt:lpstr>PowerPoint Presentation</vt:lpstr>
      <vt:lpstr>Grants: Award Information</vt:lpstr>
      <vt:lpstr>Grants: Award Information</vt:lpstr>
      <vt:lpstr>Grants: Award Information</vt:lpstr>
      <vt:lpstr>Grants: Award Information</vt:lpstr>
      <vt:lpstr>Grants: Award Information</vt:lpstr>
      <vt:lpstr>Grants: Award Information</vt:lpstr>
      <vt:lpstr>Grants: Award Information</vt:lpstr>
      <vt:lpstr>Grants: Award Information</vt:lpstr>
      <vt:lpstr>Grants: Award Information</vt:lpstr>
      <vt:lpstr>Grants: Award Information</vt:lpstr>
      <vt:lpstr>Grants: Award Information – Consortia!</vt:lpstr>
      <vt:lpstr>Grants: Award Information – Consortia!</vt:lpstr>
      <vt:lpstr>Grants: Award Information – Consortia!</vt:lpstr>
      <vt:lpstr>Grants: Reporting</vt:lpstr>
      <vt:lpstr>Grants: Reporting</vt:lpstr>
      <vt:lpstr>Grants: Reporting</vt:lpstr>
      <vt:lpstr>Grants: Time &amp; Effort Certifications</vt:lpstr>
      <vt:lpstr>Recap - What’s Changing for Grants? </vt:lpstr>
      <vt:lpstr>Next Steps in  WD Transition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subject/>
  <dc:creator>Cammy Davis-Smith</dc:creator>
  <cp:keywords/>
  <dc:description/>
  <cp:lastModifiedBy>Corey OConnor</cp:lastModifiedBy>
  <cp:revision>12</cp:revision>
  <cp:lastPrinted>2021-10-14T22:42:32Z</cp:lastPrinted>
  <dcterms:created xsi:type="dcterms:W3CDTF">2021-05-07T15:32:34Z</dcterms:created>
  <dcterms:modified xsi:type="dcterms:W3CDTF">2023-06-08T18:36:18Z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0x010100393668E256BD714FAB4CFEC68CE44E1D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policy="abaf1cde-dca6-4672-a1c8-a9e134bf5b03" origin="userSelected" xmlns="http://www.boldonj</vt:lpwstr>
  </property>
  <property fmtid="{D5CDD505-2E9C-101B-9397-08002B2CF9AE}" pid="4" name="bjDocumentLabelXML-0">
    <vt:lpwstr>ames.com/2008/01/sie/internal/label"&gt;&lt;element uid="46a690d8-2106-458f-aa27-cdb7525d3cb2" value="" /&gt;&lt;/sisl&gt;</vt:lpwstr>
  </property>
  <property fmtid="{D5CDD505-2E9C-101B-9397-08002B2CF9AE}" pid="5" name="DGTAG">
    <vt:lpwstr>CS_PI_DATA</vt:lpwstr>
  </property>
  <property fmtid="{D5CDD505-2E9C-101B-9397-08002B2CF9AE}" pid="6" name="bjLabelRefreshRequired">
    <vt:lpwstr>ClassifierAPI</vt:lpwstr>
  </property>
  <property fmtid="{D5CDD505-2E9C-101B-9397-08002B2CF9AE}" pid="7" name="MediaServiceImageTags">
    <vt:lpwstr/>
  </property>
</Properties>
</file>